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Raleway Thin"/>
      <p:regular r:id="rId44"/>
      <p:bold r:id="rId45"/>
      <p:italic r:id="rId46"/>
      <p:boldItalic r:id="rId47"/>
    </p:embeddedFont>
    <p:embeddedFont>
      <p:font typeface="Barlow Light"/>
      <p:regular r:id="rId48"/>
      <p:bold r:id="rId49"/>
      <p:italic r:id="rId50"/>
      <p:boldItalic r:id="rId51"/>
    </p:embeddedFont>
    <p:embeddedFont>
      <p:font typeface="Barlow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6" roundtripDataSignature="AMtx7mjIvsIWU3MmeNZpCIHxHHHFLM+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2C77A23-5FE1-4C96-BF97-0FD940B59A26}">
  <a:tblStyle styleId="{B2C77A23-5FE1-4C96-BF97-0FD940B59A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RalewayThin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RalewayThin-italic.fntdata"/><Relationship Id="rId45" Type="http://schemas.openxmlformats.org/officeDocument/2006/relationships/font" Target="fonts/RalewayThin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Light-regular.fntdata"/><Relationship Id="rId47" Type="http://schemas.openxmlformats.org/officeDocument/2006/relationships/font" Target="fonts/RalewayThin-boldItalic.fntdata"/><Relationship Id="rId49" Type="http://schemas.openxmlformats.org/officeDocument/2006/relationships/font" Target="fonts/Barlow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Light-boldItalic.fntdata"/><Relationship Id="rId50" Type="http://schemas.openxmlformats.org/officeDocument/2006/relationships/font" Target="fonts/BarlowLight-italic.fntdata"/><Relationship Id="rId53" Type="http://schemas.openxmlformats.org/officeDocument/2006/relationships/font" Target="fonts/Barlow-bold.fntdata"/><Relationship Id="rId52" Type="http://schemas.openxmlformats.org/officeDocument/2006/relationships/font" Target="fonts/Barlow-regular.fntdata"/><Relationship Id="rId11" Type="http://schemas.openxmlformats.org/officeDocument/2006/relationships/slide" Target="slides/slide6.xml"/><Relationship Id="rId55" Type="http://schemas.openxmlformats.org/officeDocument/2006/relationships/font" Target="fonts/Barlow-boldItalic.fntdata"/><Relationship Id="rId10" Type="http://schemas.openxmlformats.org/officeDocument/2006/relationships/slide" Target="slides/slide5.xml"/><Relationship Id="rId54" Type="http://schemas.openxmlformats.org/officeDocument/2006/relationships/font" Target="fonts/Barlow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png>
</file>

<file path=ppt/media/image56.jpg>
</file>

<file path=ppt/media/image57.png>
</file>

<file path=ppt/media/image58.png>
</file>

<file path=ppt/media/image59.jp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Hola buenos días, mi nombre es Daniel Cay, y a continuación os voy a hablar del TFG desarrollado junto con Berta Bescós, la directora, y José Neira, el codirector, cuyo título es ….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+Track RCNN aparte proporciona el dataset de Kitti con groundtruth que es el que nos ha permitido evaluar lo bien que funciona nuestro sistema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+GROUNDTRUTH DE COCHES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d9bb9353b_1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9d9bb9353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Mask R-CNN realiza la detección de los objetos (instance segmentation) sobre un único frame. Es la base del sistema.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d9bb9353b_1_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9d9bb9353b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+Decir si los objetos del frame t+1 son del t se muestran del mismo color.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+El color del objeto del frame t+1 que no está en el frame t: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	-Nuevo coche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	-Coche visto en t-1 o en t-2….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d9bb9353b_1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9d9bb9353b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+El cómo asocio los objetos de un frame con los ya vistos se hace con 3 partes.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e2272f5db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9e2272f5d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3774f042b_1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a3774f042b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+Se ha extraído de OpenCV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+Suponer que Mask RCNN puede fallar, y permite actualizar siempre la posición de todos los objetos vistos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+Siempre actualizar la posición de los objetos al frame actual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+La bbox del CSRT no se pinta en el frame, necesitamos que Mask RCNN lo detecte para pintar la máscara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e2272f5db_0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9e2272f5d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d9bb9353b_1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9d9bb9353b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Qué es un descriptor: Conjunto de información codificada asociada a un objeto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¿Por qué se usa el descriptor?. Porque se quiere realizar el tracking con algo más a parte del solapamiento de objetos. Tener en cuenta más características.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" name="Google Shape;27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+Visión por computador: tiene por objetivo replicar el comportamiento del ojo humano y en muchas ocasiones superar sus capacidades, analizando imágenes y vídeos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+En los últimos años, ha sufrido un crecimiento exponencial gracias a  Mucha info, aumento capacidad computacional, aparición nuevos algoritmo hace que haya mejorado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+Suponiendo que se realizara el seguimiento únicamente con la CNN y descriptores aprendidos….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+Posición de los objetos aprovechada con IoU y algoritmo húngaro, los descriptores aprendidos se aprovechan con la CNN.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9e2272f5db_0_1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9e2272f5db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9d9bb9353b_1_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9d9bb9353b_1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+Combinar información-&gt; 80% Posición con IOU / 20% CNN con descriptores aprendidos (apariencia)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+A continuación se aplica el algoritmo húngaro, y el resto de procesamiento es igual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9e2272f5db_0_3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9e2272f5db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Tú mismo grabas con el móvil, lo metes en el sistema tal cual, y se te procesa.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En Github está disponible para ser usado en unos sencillos pasos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Solo se detectan coches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+CÁMARA ESTÁTICA EN EL OTRO VÍDEO Y EN MOVIMIENTO EN ESTE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Definir groundtruth: Está hecho a mano y es lo que idealmente debería detectar nuestro sistema.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Comentar el TP (es true positive porque IOU es mayor a un umbral porque TRACK RCNN y pascalBox)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+50% para poder decir que es TP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ac8ebfdd73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ac8ebfdd7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a35f1d416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a35f1d41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PARA UNA SERIE DE VÍDEOS DEL DATASET DE  TRAINING DE KITTIMOTS (2981 frames de 9 vídeos distintos)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a35f1d416e_0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ga35f1d416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a35f1d416e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ga35f1d416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+Lo que penaliza a esta métrica son los FP y los IDS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+FP es lo que provoca un valor no llamativo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ac8ebfdd73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ac8ebfdd7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Definir groundtruth: Está hecho a mano y es lo que idealmente debería detectar nuestro sistema.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Explicar cada uno de los atributos de las métricas.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Comentar el TPS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+Problema aquellos objetos que se detectan como coches que no lo son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Dentro de la visión un problema típico es el de detectar objetos en una imagen.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Object detection está saturada para algunos problemas como el del seguimiento de objetos a lo largo de un vídeo, donde solo se ven posibles mejoras si se identifica a los objetos de una manera más precisa.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Antes: De cada objeto tengo bounding box (object detection)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+"/>
            </a:pPr>
            <a:r>
              <a:rPr lang="en"/>
              <a:t>Object detection en situaciones en las que se tiene que detectar el objeto con mucha precisión no vale, como en el seguimiento de objetos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Ahora: De cada objeto tengo máscara a nivel de píxel (instance segmentation)	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las mejoras sólo se ven posibles si para realizar el seguimiento se identifica a los objetos de un manera más precisa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ac8ebfdd73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gac8ebfdd7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9d9bb9353b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g9d9bb9353b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9e2272f5db_0_2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g9e2272f5db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+Hay que reentrenar la red para esas clases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+Buscar otra forma de utilizar los descriptores para aprovecharlos más o mejorar la red neuronal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+Reentrenear MaskRCNN para mejorar la detección de los objetos que interese. Como puede detectar tantos, puedo no detectarlos tan bien.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9e5b71a390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9e5b71a39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  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1" name="Google Shape;571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  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El sistema desarrollado se va a apoyar en la instance segmentation para realizar el seguimiento y segmentación de objetos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También se muestra bounding box porque se puede y porque para un punto del sistema es útil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REMARCAR QUE SOLO SE ESTÁ SIGUIENDO A COCHES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14abe2666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b14abe266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Qué es un descriptor: Conjunto de información codificada asociada a un objeto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 ¿Por qué se usa el descriptor?. Porque se quiere realizar el tracking con algo más a parte del solapamiento de objetos. Tener en cuenta más características.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Desarrollar sistema  de seguimiento y segmentación usando las últimas tecnologías e intentando innovar para aportar nueva información sobre el problema enfrentado (uso de descriptores aprendidos)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Evaluar funcionamiento y compararse con Track R-CNN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KERAS: API para crear redes neuronales de forma muy sencilla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TENSORFLOW: Crear gráficos de flujo (machine learning). Ambas facilitan mucho la creación de redes neuronales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*Tecnologías actuales relacionadas con el problema enfrentado.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+Se toma como base del sistema a desarrollar.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+Como solo analiza un frame, en un vídeo no asocia los distintos frames unos con otros, por eso todos los coches del mismo color.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+Sistema que busca lo mismo que el nuestro y por eso nos vamos a comparar con él.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+No es online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+Explicar lo que añade a Mask R-CNN para funcionar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5"/>
          <p:cNvSpPr txBox="1"/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1" name="Google Shape;11;p45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4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6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6" name="Google Shape;16;p46"/>
          <p:cNvSpPr txBox="1"/>
          <p:nvPr>
            <p:ph idx="1" type="body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17" name="Google Shape;17;p46"/>
          <p:cNvSpPr txBox="1"/>
          <p:nvPr>
            <p:ph idx="2" type="body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18" name="Google Shape;18;p4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b="0" i="0" sz="4800" u="none" cap="none" strike="noStrik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7" name="Google Shape;7;p44"/>
          <p:cNvSpPr txBox="1"/>
          <p:nvPr>
            <p:ph idx="1" type="body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429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556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55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55600" lvl="5" marL="27432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55600" lvl="6" marL="3200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55600" lvl="7" marL="3657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55600" lvl="8" marL="4114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b="0" i="0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4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1p0RkOz8RPQqh6W1PJ7zcEPl0V6Yxy_/view" TargetMode="External"/><Relationship Id="rId4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10" Type="http://schemas.openxmlformats.org/officeDocument/2006/relationships/image" Target="../media/image18.png"/><Relationship Id="rId9" Type="http://schemas.openxmlformats.org/officeDocument/2006/relationships/image" Target="../media/image25.png"/><Relationship Id="rId5" Type="http://schemas.openxmlformats.org/officeDocument/2006/relationships/image" Target="../media/image6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24.png"/><Relationship Id="rId5" Type="http://schemas.openxmlformats.org/officeDocument/2006/relationships/image" Target="../media/image33.png"/><Relationship Id="rId6" Type="http://schemas.openxmlformats.org/officeDocument/2006/relationships/image" Target="../media/image22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4.png"/><Relationship Id="rId11" Type="http://schemas.openxmlformats.org/officeDocument/2006/relationships/image" Target="../media/image42.png"/><Relationship Id="rId10" Type="http://schemas.openxmlformats.org/officeDocument/2006/relationships/image" Target="../media/image34.png"/><Relationship Id="rId12" Type="http://schemas.openxmlformats.org/officeDocument/2006/relationships/image" Target="../media/image35.png"/><Relationship Id="rId9" Type="http://schemas.openxmlformats.org/officeDocument/2006/relationships/image" Target="../media/image22.png"/><Relationship Id="rId5" Type="http://schemas.openxmlformats.org/officeDocument/2006/relationships/image" Target="../media/image26.png"/><Relationship Id="rId6" Type="http://schemas.openxmlformats.org/officeDocument/2006/relationships/image" Target="../media/image29.png"/><Relationship Id="rId7" Type="http://schemas.openxmlformats.org/officeDocument/2006/relationships/image" Target="../media/image33.png"/><Relationship Id="rId8" Type="http://schemas.openxmlformats.org/officeDocument/2006/relationships/image" Target="../media/image3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Relationship Id="rId4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image" Target="../media/image46.png"/><Relationship Id="rId10" Type="http://schemas.openxmlformats.org/officeDocument/2006/relationships/image" Target="../media/image44.png"/><Relationship Id="rId13" Type="http://schemas.openxmlformats.org/officeDocument/2006/relationships/image" Target="../media/image48.png"/><Relationship Id="rId1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Relationship Id="rId4" Type="http://schemas.openxmlformats.org/officeDocument/2006/relationships/image" Target="../media/image7.png"/><Relationship Id="rId9" Type="http://schemas.openxmlformats.org/officeDocument/2006/relationships/image" Target="../media/image39.png"/><Relationship Id="rId5" Type="http://schemas.openxmlformats.org/officeDocument/2006/relationships/image" Target="../media/image6.png"/><Relationship Id="rId6" Type="http://schemas.openxmlformats.org/officeDocument/2006/relationships/image" Target="../media/image38.png"/><Relationship Id="rId7" Type="http://schemas.openxmlformats.org/officeDocument/2006/relationships/image" Target="../media/image37.png"/><Relationship Id="rId8" Type="http://schemas.openxmlformats.org/officeDocument/2006/relationships/image" Target="../media/image4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4.png"/><Relationship Id="rId4" Type="http://schemas.openxmlformats.org/officeDocument/2006/relationships/image" Target="../media/image49.png"/><Relationship Id="rId5" Type="http://schemas.openxmlformats.org/officeDocument/2006/relationships/image" Target="../media/image4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rive.google.com/file/d/1sFG_9X1AMb2PVFdn28JynECeEYSY4De2/view" TargetMode="External"/><Relationship Id="rId4" Type="http://schemas.openxmlformats.org/officeDocument/2006/relationships/image" Target="../media/image4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8.png"/><Relationship Id="rId4" Type="http://schemas.openxmlformats.org/officeDocument/2006/relationships/image" Target="../media/image51.png"/><Relationship Id="rId5" Type="http://schemas.openxmlformats.org/officeDocument/2006/relationships/image" Target="../media/image55.png"/><Relationship Id="rId6" Type="http://schemas.openxmlformats.org/officeDocument/2006/relationships/image" Target="../media/image52.png"/><Relationship Id="rId7" Type="http://schemas.openxmlformats.org/officeDocument/2006/relationships/image" Target="../media/image6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drive.google.com/file/d/11hKk9MPRyrqPyp_RWYp6SSptts5z19uJ/view" TargetMode="External"/><Relationship Id="rId4" Type="http://schemas.openxmlformats.org/officeDocument/2006/relationships/image" Target="../media/image53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drive.google.com/file/d/1szbe--iJZDd3mi0F9bTPLXOSTWuxpGl_/view" TargetMode="External"/><Relationship Id="rId4" Type="http://schemas.openxmlformats.org/officeDocument/2006/relationships/image" Target="../media/image5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DanielCay/TFG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://drive.google.com/file/d/10vxR2JZHO6be1qU9SSIY1188QaFtJm8m/view" TargetMode="External"/><Relationship Id="rId4" Type="http://schemas.openxmlformats.org/officeDocument/2006/relationships/image" Target="../media/image5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-kgIVg-k8N-gODOzaxewHwPb9_L08vSH/view" TargetMode="External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89_fKGzL4OE-7nC-NsOZeIuMlq9HbYK2/view" TargetMode="External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"/>
          <p:cNvSpPr txBox="1"/>
          <p:nvPr>
            <p:ph type="ctrTitle"/>
          </p:nvPr>
        </p:nvSpPr>
        <p:spPr>
          <a:xfrm>
            <a:off x="1244825" y="1863600"/>
            <a:ext cx="7359300" cy="1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700">
                <a:latin typeface="Raleway"/>
                <a:ea typeface="Raleway"/>
                <a:cs typeface="Raleway"/>
                <a:sym typeface="Raleway"/>
              </a:rPr>
              <a:t>SEGUIMIENTO Y SEGMENTACIÓN DE MÚLTIPLES OBJETOS CON DESCRIPTORES APRENDIDOS</a:t>
            </a:r>
            <a:endParaRPr b="1" sz="3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" name="Google Shape;24;p1"/>
          <p:cNvSpPr txBox="1"/>
          <p:nvPr/>
        </p:nvSpPr>
        <p:spPr>
          <a:xfrm>
            <a:off x="278875" y="4098725"/>
            <a:ext cx="2594700" cy="8211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Autor: Daniel Cay Delgado</a:t>
            </a:r>
            <a:endParaRPr b="0" i="0" sz="1400" u="none" cap="none" strike="noStrike">
              <a:solidFill>
                <a:srgbClr val="000000"/>
              </a:solidFill>
              <a:highlight>
                <a:schemeClr val="accent1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Directora: Berta Bescós Torcal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Codirector: José Neira Parra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Estado del arte</a:t>
            </a:r>
            <a:r>
              <a:rPr lang="en" sz="3500"/>
              <a:t> </a:t>
            </a:r>
            <a:r>
              <a:rPr lang="en" sz="2800"/>
              <a:t>Track R-CNN </a:t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42" name="Google Shape;142;p1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2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44" name="Google Shape;144;p12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45" name="Google Shape;145;p12" title="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00800" cy="3611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d9bb9353b_1_12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Mask R-CNN como punto de partida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51" name="Google Shape;151;g9d9bb9353b_1_1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g9d9bb9353b_1_12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53" name="Google Shape;153;g9d9bb9353b_1_12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54" name="Google Shape;154;g9d9bb9353b_1_12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55" name="Google Shape;155;g9d9bb9353b_1_12"/>
          <p:cNvSpPr txBox="1"/>
          <p:nvPr/>
        </p:nvSpPr>
        <p:spPr>
          <a:xfrm>
            <a:off x="780375" y="1303600"/>
            <a:ext cx="3206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Lo que hace Mask R-CNN: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4572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156" name="Google Shape;156;g9d9bb9353b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9096" y="2155991"/>
            <a:ext cx="4903129" cy="23628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che aparcado en la calle&#10;&#10;Descripción generada automáticamente" id="157" name="Google Shape;157;g9d9bb9353b_1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79096" y="2155991"/>
            <a:ext cx="4903129" cy="2362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d9bb9353b_1_151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Mask R-CNN como punto de partida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63" name="Google Shape;163;g9d9bb9353b_1_15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g9d9bb9353b_1_151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65" name="Google Shape;165;g9d9bb9353b_1_151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66" name="Google Shape;166;g9d9bb9353b_1_151"/>
          <p:cNvSpPr txBox="1"/>
          <p:nvPr/>
        </p:nvSpPr>
        <p:spPr>
          <a:xfrm>
            <a:off x="780375" y="1303600"/>
            <a:ext cx="48798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Lo que tiene que hacer nuestro sistema: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67" name="Google Shape;167;g9d9bb9353b_1_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464" y="2300100"/>
            <a:ext cx="321945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9d9bb9353b_1_151"/>
          <p:cNvSpPr txBox="1"/>
          <p:nvPr/>
        </p:nvSpPr>
        <p:spPr>
          <a:xfrm>
            <a:off x="1977239" y="3685025"/>
            <a:ext cx="891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69" name="Google Shape;169;g9d9bb9353b_1_151"/>
          <p:cNvSpPr txBox="1"/>
          <p:nvPr/>
        </p:nvSpPr>
        <p:spPr>
          <a:xfrm>
            <a:off x="5976914" y="3685025"/>
            <a:ext cx="10560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70" name="Google Shape;170;g9d9bb9353b_1_1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95189" y="2300100"/>
            <a:ext cx="321945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9d9bb9353b_1_1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95189" y="2300100"/>
            <a:ext cx="321945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9d9bb9353b_1_151"/>
          <p:cNvSpPr txBox="1"/>
          <p:nvPr/>
        </p:nvSpPr>
        <p:spPr>
          <a:xfrm>
            <a:off x="6216789" y="1604825"/>
            <a:ext cx="2137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¿POR QUÉ ESTE COLOR?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73" name="Google Shape;173;g9d9bb9353b_1_151"/>
          <p:cNvSpPr/>
          <p:nvPr/>
        </p:nvSpPr>
        <p:spPr>
          <a:xfrm>
            <a:off x="7032914" y="2040025"/>
            <a:ext cx="338700" cy="677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8575">
            <a:solidFill>
              <a:srgbClr val="0084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9d9bb9353b_1_151"/>
          <p:cNvSpPr txBox="1"/>
          <p:nvPr/>
        </p:nvSpPr>
        <p:spPr>
          <a:xfrm>
            <a:off x="3646779" y="4289479"/>
            <a:ext cx="1639983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MASK R-CNN</a:t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75" name="Google Shape;175;g9d9bb9353b_1_151"/>
          <p:cNvSpPr txBox="1"/>
          <p:nvPr/>
        </p:nvSpPr>
        <p:spPr>
          <a:xfrm>
            <a:off x="3273440" y="4289479"/>
            <a:ext cx="238666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NUESTRO SISTEMA</a:t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g9d9bb9353b_1_3"/>
          <p:cNvGrpSpPr/>
          <p:nvPr/>
        </p:nvGrpSpPr>
        <p:grpSpPr>
          <a:xfrm>
            <a:off x="5685931" y="2407769"/>
            <a:ext cx="2963085" cy="1776159"/>
            <a:chOff x="5015938" y="2013875"/>
            <a:chExt cx="3001200" cy="1569600"/>
          </a:xfrm>
        </p:grpSpPr>
        <p:sp>
          <p:nvSpPr>
            <p:cNvPr id="181" name="Google Shape;181;g9d9bb9353b_1_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g9d9bb9353b_1_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CNN con descriptores aprendidos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83" name="Google Shape;183;g9d9bb9353b_1_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184" name="Google Shape;184;g9d9bb9353b_1_3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Partes del sistema</a:t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85" name="Google Shape;185;g9d9bb9353b_1_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g9d9bb9353b_1_3"/>
          <p:cNvSpPr txBox="1"/>
          <p:nvPr/>
        </p:nvSpPr>
        <p:spPr>
          <a:xfrm>
            <a:off x="3483900" y="15699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7" name="Google Shape;187;g9d9bb9353b_1_3"/>
          <p:cNvSpPr txBox="1"/>
          <p:nvPr/>
        </p:nvSpPr>
        <p:spPr>
          <a:xfrm>
            <a:off x="4766950" y="3557500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8" name="Google Shape;188;g9d9bb9353b_1_3"/>
          <p:cNvSpPr txBox="1"/>
          <p:nvPr/>
        </p:nvSpPr>
        <p:spPr>
          <a:xfrm>
            <a:off x="6916975" y="3020400"/>
            <a:ext cx="5010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189" name="Google Shape;189;g9d9bb9353b_1_3"/>
          <p:cNvGrpSpPr/>
          <p:nvPr/>
        </p:nvGrpSpPr>
        <p:grpSpPr>
          <a:xfrm>
            <a:off x="3339695" y="2407769"/>
            <a:ext cx="2358216" cy="1776159"/>
            <a:chOff x="3071457" y="2013875"/>
            <a:chExt cx="1944600" cy="1569600"/>
          </a:xfrm>
        </p:grpSpPr>
        <p:sp>
          <p:nvSpPr>
            <p:cNvPr id="190" name="Google Shape;190;g9d9bb9353b_1_3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g9d9bb9353b_1_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Algoritmo de predicción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92" name="Google Shape;192;g9d9bb9353b_1_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93" name="Google Shape;193;g9d9bb9353b_1_3"/>
          <p:cNvGrpSpPr/>
          <p:nvPr/>
        </p:nvGrpSpPr>
        <p:grpSpPr>
          <a:xfrm>
            <a:off x="767388" y="2407769"/>
            <a:ext cx="2572317" cy="1776159"/>
            <a:chOff x="1126863" y="2013875"/>
            <a:chExt cx="1944600" cy="1569600"/>
          </a:xfrm>
        </p:grpSpPr>
        <p:sp>
          <p:nvSpPr>
            <p:cNvPr id="194" name="Google Shape;194;g9d9bb9353b_1_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9d9bb9353b_1_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Solapamiento de objetos 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96" name="Google Shape;196;g9d9bb9353b_1_3"/>
            <p:cNvSpPr txBox="1"/>
            <p:nvPr/>
          </p:nvSpPr>
          <p:spPr>
            <a:xfrm>
              <a:off x="1904826" y="2625889"/>
              <a:ext cx="3453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b="0" i="0" sz="43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97" name="Google Shape;197;g9d9bb9353b_1_3"/>
          <p:cNvGrpSpPr/>
          <p:nvPr/>
        </p:nvGrpSpPr>
        <p:grpSpPr>
          <a:xfrm>
            <a:off x="5557307" y="3185515"/>
            <a:ext cx="296000" cy="294651"/>
            <a:chOff x="4858109" y="2631368"/>
            <a:chExt cx="316442" cy="315000"/>
          </a:xfrm>
        </p:grpSpPr>
        <p:sp>
          <p:nvSpPr>
            <p:cNvPr id="198" name="Google Shape;198;g9d9bb9353b_1_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g9d9bb9353b_1_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g9d9bb9353b_1_3"/>
          <p:cNvGrpSpPr/>
          <p:nvPr/>
        </p:nvGrpSpPr>
        <p:grpSpPr>
          <a:xfrm>
            <a:off x="3179807" y="3185515"/>
            <a:ext cx="296000" cy="294651"/>
            <a:chOff x="4858109" y="2631368"/>
            <a:chExt cx="316442" cy="315000"/>
          </a:xfrm>
        </p:grpSpPr>
        <p:sp>
          <p:nvSpPr>
            <p:cNvPr id="201" name="Google Shape;201;g9d9bb9353b_1_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g9d9bb9353b_1_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g9d9bb9353b_1_3"/>
          <p:cNvSpPr txBox="1"/>
          <p:nvPr/>
        </p:nvSpPr>
        <p:spPr>
          <a:xfrm>
            <a:off x="4352400" y="3041425"/>
            <a:ext cx="4569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6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1 - Solapamiento de objetos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209" name="Google Shape;209;p5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p56"/>
          <p:cNvSpPr txBox="1"/>
          <p:nvPr/>
        </p:nvSpPr>
        <p:spPr>
          <a:xfrm>
            <a:off x="2021750" y="1213007"/>
            <a:ext cx="891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1" name="Google Shape;211;p56"/>
          <p:cNvSpPr txBox="1"/>
          <p:nvPr/>
        </p:nvSpPr>
        <p:spPr>
          <a:xfrm>
            <a:off x="6148300" y="1213007"/>
            <a:ext cx="10560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2" name="Google Shape;212;p56"/>
          <p:cNvSpPr/>
          <p:nvPr/>
        </p:nvSpPr>
        <p:spPr>
          <a:xfrm>
            <a:off x="1312806" y="3039712"/>
            <a:ext cx="230978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[FRAME T]  &amp;  [FRAME  T+1] </a:t>
            </a:r>
            <a:endParaRPr/>
          </a:p>
        </p:txBody>
      </p:sp>
      <p:pic>
        <p:nvPicPr>
          <p:cNvPr descr="Imagen que contiene camino, exterior, coche, pasto&#10;&#10;Descripción generada automáticamente" id="213" name="Google Shape;21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000" y="1648239"/>
            <a:ext cx="3835400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exterior, hombre, verde, coche&#10;&#10;Descripción generada automáticamente" id="214" name="Google Shape;214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8600" y="1656003"/>
            <a:ext cx="3835400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exterior, camino, hombre, frente&#10;&#10;Descripción generada automáticamente" id="215" name="Google Shape;215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58600" y="1662973"/>
            <a:ext cx="3835400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pasto, exterior, hombre, montar a caballo&#10;&#10;Descripción generada automáticamente" id="216" name="Google Shape;216;p5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0000" y="3452566"/>
            <a:ext cx="3835399" cy="12978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Calendario&#10;&#10;Descripción generada automáticamente" id="217" name="Google Shape;217;p5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190651" y="3452565"/>
            <a:ext cx="2588591" cy="129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5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83796" y="3514263"/>
            <a:ext cx="2381309" cy="112248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56"/>
          <p:cNvSpPr txBox="1"/>
          <p:nvPr/>
        </p:nvSpPr>
        <p:spPr>
          <a:xfrm>
            <a:off x="5982274" y="3053550"/>
            <a:ext cx="1624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ALG. HÚNGARO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Calendario&#10;&#10;Descripción generada automáticamente" id="220" name="Google Shape;220;p5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190651" y="3452565"/>
            <a:ext cx="2759538" cy="15084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lendario&#10;&#10;Descripción generada automáticamente" id="221" name="Google Shape;221;p5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90651" y="3452565"/>
            <a:ext cx="3152738" cy="15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e2272f5db_0_88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227" name="Google Shape;227;g9e2272f5db_0_8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g9e2272f5db_0_88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29" name="Google Shape;229;g9e2272f5db_0_88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0" name="Google Shape;230;g9e2272f5db_0_88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1" name="Google Shape;231;g9e2272f5db_0_88"/>
          <p:cNvSpPr txBox="1"/>
          <p:nvPr/>
        </p:nvSpPr>
        <p:spPr>
          <a:xfrm>
            <a:off x="780375" y="1303600"/>
            <a:ext cx="7281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2" name="Google Shape;232;g9e2272f5db_0_88"/>
          <p:cNvSpPr txBox="1"/>
          <p:nvPr/>
        </p:nvSpPr>
        <p:spPr>
          <a:xfrm>
            <a:off x="6916975" y="3020400"/>
            <a:ext cx="5010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233" name="Google Shape;233;g9e2272f5db_0_88"/>
          <p:cNvGrpSpPr/>
          <p:nvPr/>
        </p:nvGrpSpPr>
        <p:grpSpPr>
          <a:xfrm>
            <a:off x="767388" y="2407769"/>
            <a:ext cx="2572317" cy="1776159"/>
            <a:chOff x="1126863" y="2013875"/>
            <a:chExt cx="1944600" cy="1569600"/>
          </a:xfrm>
        </p:grpSpPr>
        <p:sp>
          <p:nvSpPr>
            <p:cNvPr id="234" name="Google Shape;234;g9e2272f5db_0_88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9e2272f5db_0_88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Solapamiento de objetos 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6" name="Google Shape;236;g9e2272f5db_0_88"/>
            <p:cNvSpPr txBox="1"/>
            <p:nvPr/>
          </p:nvSpPr>
          <p:spPr>
            <a:xfrm>
              <a:off x="1904826" y="2625889"/>
              <a:ext cx="3453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b="0" i="0" sz="43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7" name="Google Shape;237;g9e2272f5db_0_88"/>
          <p:cNvGrpSpPr/>
          <p:nvPr/>
        </p:nvGrpSpPr>
        <p:grpSpPr>
          <a:xfrm>
            <a:off x="3179807" y="3185515"/>
            <a:ext cx="296000" cy="294651"/>
            <a:chOff x="4858109" y="2631368"/>
            <a:chExt cx="316442" cy="315000"/>
          </a:xfrm>
        </p:grpSpPr>
        <p:sp>
          <p:nvSpPr>
            <p:cNvPr id="238" name="Google Shape;238;g9e2272f5db_0_88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9e2272f5db_0_88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g9e2272f5db_0_88"/>
          <p:cNvSpPr txBox="1"/>
          <p:nvPr/>
        </p:nvSpPr>
        <p:spPr>
          <a:xfrm>
            <a:off x="4352400" y="3041425"/>
            <a:ext cx="4569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3774f042b_1_46"/>
          <p:cNvSpPr txBox="1"/>
          <p:nvPr>
            <p:ph type="title"/>
          </p:nvPr>
        </p:nvSpPr>
        <p:spPr>
          <a:xfrm>
            <a:off x="457200" y="677400"/>
            <a:ext cx="72303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2 -</a:t>
            </a: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2800"/>
              <a:t>Algoritmo de predicción CSRT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/>
          </a:p>
        </p:txBody>
      </p:sp>
      <p:sp>
        <p:nvSpPr>
          <p:cNvPr id="246" name="Google Shape;246;ga3774f042b_1_46"/>
          <p:cNvSpPr txBox="1"/>
          <p:nvPr>
            <p:ph idx="12" type="sldNum"/>
          </p:nvPr>
        </p:nvSpPr>
        <p:spPr>
          <a:xfrm>
            <a:off x="8827376" y="4885234"/>
            <a:ext cx="244451" cy="1721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Una calle con autos estacionados&#10;&#10;Descripción generada automáticamente" id="247" name="Google Shape;247;ga3774f042b_1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44" y="1629900"/>
            <a:ext cx="2777117" cy="1224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che en una calle&#10;&#10;Descripción generada automáticamente" id="248" name="Google Shape;248;ga3774f042b_1_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42875" y="1654390"/>
            <a:ext cx="2777117" cy="122469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a3774f042b_1_46"/>
          <p:cNvSpPr txBox="1"/>
          <p:nvPr/>
        </p:nvSpPr>
        <p:spPr>
          <a:xfrm>
            <a:off x="1277145" y="1271400"/>
            <a:ext cx="891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50" name="Google Shape;250;ga3774f042b_1_46"/>
          <p:cNvSpPr txBox="1"/>
          <p:nvPr/>
        </p:nvSpPr>
        <p:spPr>
          <a:xfrm>
            <a:off x="4019093" y="1283645"/>
            <a:ext cx="110926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251" name="Google Shape;251;ga3774f042b_1_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42875" y="1654389"/>
            <a:ext cx="2777117" cy="122469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a3774f042b_1_46"/>
          <p:cNvSpPr txBox="1"/>
          <p:nvPr/>
        </p:nvSpPr>
        <p:spPr>
          <a:xfrm>
            <a:off x="4011578" y="1282661"/>
            <a:ext cx="110926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T+2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253" name="Google Shape;253;ga3774f042b_1_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42875" y="1654388"/>
            <a:ext cx="2782865" cy="122469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a3774f042b_1_46"/>
          <p:cNvSpPr txBox="1"/>
          <p:nvPr/>
        </p:nvSpPr>
        <p:spPr>
          <a:xfrm>
            <a:off x="4011578" y="1271400"/>
            <a:ext cx="110926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exterior, camino, verde, calle&#10;&#10;Descripción generada automáticamente" id="255" name="Google Shape;255;ga3774f042b_1_4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66903" y="1629900"/>
            <a:ext cx="2832646" cy="124917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a3774f042b_1_46"/>
          <p:cNvSpPr txBox="1"/>
          <p:nvPr/>
        </p:nvSpPr>
        <p:spPr>
          <a:xfrm>
            <a:off x="6970886" y="1283645"/>
            <a:ext cx="110926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T+4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exterior, pasto, tabla, verde&#10;&#10;Descripción generada automáticamente" id="257" name="Google Shape;257;ga3774f042b_1_4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825524" y="3426919"/>
            <a:ext cx="3492951" cy="154440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a3774f042b_1_46"/>
          <p:cNvSpPr txBox="1"/>
          <p:nvPr/>
        </p:nvSpPr>
        <p:spPr>
          <a:xfrm>
            <a:off x="3411028" y="2973750"/>
            <a:ext cx="2321944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[FRAME T]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&amp;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[FRAME  T+4]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59" name="Google Shape;259;ga3774f042b_1_46"/>
          <p:cNvSpPr txBox="1"/>
          <p:nvPr/>
        </p:nvSpPr>
        <p:spPr>
          <a:xfrm>
            <a:off x="7409750" y="456850"/>
            <a:ext cx="5217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[19]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7"/>
          <p:cNvSpPr txBox="1"/>
          <p:nvPr>
            <p:ph type="title"/>
          </p:nvPr>
        </p:nvSpPr>
        <p:spPr>
          <a:xfrm>
            <a:off x="457200" y="677400"/>
            <a:ext cx="72303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2 -</a:t>
            </a: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2800"/>
              <a:t>Algoritmo de predicción CSRT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/>
          </a:p>
        </p:txBody>
      </p:sp>
      <p:sp>
        <p:nvSpPr>
          <p:cNvPr id="265" name="Google Shape;265;p57"/>
          <p:cNvSpPr txBox="1"/>
          <p:nvPr>
            <p:ph idx="12" type="sldNum"/>
          </p:nvPr>
        </p:nvSpPr>
        <p:spPr>
          <a:xfrm>
            <a:off x="8649025" y="4566567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Una calle con autos estacionados&#10;&#10;Descripción generada automáticamente" id="266" name="Google Shape;26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44" y="1629900"/>
            <a:ext cx="2777117" cy="1224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che en una calle&#10;&#10;Descripción generada automáticamente" id="267" name="Google Shape;267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0773" y="1650482"/>
            <a:ext cx="2777117" cy="122469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57"/>
          <p:cNvSpPr txBox="1"/>
          <p:nvPr/>
        </p:nvSpPr>
        <p:spPr>
          <a:xfrm>
            <a:off x="1277145" y="1271400"/>
            <a:ext cx="891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69" name="Google Shape;269;p57"/>
          <p:cNvSpPr txBox="1"/>
          <p:nvPr/>
        </p:nvSpPr>
        <p:spPr>
          <a:xfrm>
            <a:off x="4015262" y="1271400"/>
            <a:ext cx="11094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exterior, camino, verde, calle&#10;&#10;Descripción generada automáticamente" id="270" name="Google Shape;270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77438" y="1637715"/>
            <a:ext cx="2832646" cy="124917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57"/>
          <p:cNvSpPr txBox="1"/>
          <p:nvPr/>
        </p:nvSpPr>
        <p:spPr>
          <a:xfrm>
            <a:off x="6970886" y="1283645"/>
            <a:ext cx="110926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T+4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72" name="Google Shape;272;p57"/>
          <p:cNvSpPr txBox="1"/>
          <p:nvPr/>
        </p:nvSpPr>
        <p:spPr>
          <a:xfrm>
            <a:off x="2960200" y="3026550"/>
            <a:ext cx="33597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[FRAME T+3 con CSRT] &amp; [FRAME  T+4]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Un coche deportivo en una carretera&#10;&#10;Descripción generada automáticamente" id="273" name="Google Shape;273;p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53116" y="1653088"/>
            <a:ext cx="2774774" cy="122365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57"/>
          <p:cNvSpPr txBox="1"/>
          <p:nvPr/>
        </p:nvSpPr>
        <p:spPr>
          <a:xfrm>
            <a:off x="3605879" y="1284472"/>
            <a:ext cx="1856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 con CSRT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275" name="Google Shape;275;p5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158174" y="1637715"/>
            <a:ext cx="2777117" cy="122469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/>
          <p:nvPr/>
        </p:nvSpPr>
        <p:spPr>
          <a:xfrm>
            <a:off x="3952569" y="1283647"/>
            <a:ext cx="11094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T+2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277" name="Google Shape;277;p5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158174" y="1646054"/>
            <a:ext cx="2769716" cy="1221427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7"/>
          <p:cNvSpPr txBox="1"/>
          <p:nvPr/>
        </p:nvSpPr>
        <p:spPr>
          <a:xfrm>
            <a:off x="3517650" y="1271400"/>
            <a:ext cx="1908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T+2 con CSRT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Coche en una calle&#10;&#10;Descripción generada automáticamente" id="279" name="Google Shape;279;p5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146603" y="1633384"/>
            <a:ext cx="2774951" cy="122120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7"/>
          <p:cNvSpPr txBox="1"/>
          <p:nvPr/>
        </p:nvSpPr>
        <p:spPr>
          <a:xfrm>
            <a:off x="3891155" y="1282993"/>
            <a:ext cx="11094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Un coche en la calle&#10;&#10;Descripción generada automáticamente" id="281" name="Google Shape;281;p5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141806" y="1633744"/>
            <a:ext cx="2785109" cy="1225678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57"/>
          <p:cNvSpPr txBox="1"/>
          <p:nvPr/>
        </p:nvSpPr>
        <p:spPr>
          <a:xfrm>
            <a:off x="3579075" y="1282290"/>
            <a:ext cx="1856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T+3 con CSRT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exterior, pasto, hombre, verde&#10;&#10;Descripción generada automáticamente" id="283" name="Google Shape;283;p5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824075" y="3397300"/>
            <a:ext cx="3495848" cy="15424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de la pantalla de un coche&#10;&#10;Descripción generada automáticamente" id="284" name="Google Shape;284;p5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6084839" y="1650482"/>
            <a:ext cx="2818743" cy="124304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57"/>
          <p:cNvSpPr txBox="1"/>
          <p:nvPr/>
        </p:nvSpPr>
        <p:spPr>
          <a:xfrm>
            <a:off x="7409750" y="456850"/>
            <a:ext cx="5217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[19]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e2272f5db_0_11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291" name="Google Shape;291;g9e2272f5db_0_11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g9e2272f5db_0_11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3" name="Google Shape;293;g9e2272f5db_0_11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4" name="Google Shape;294;g9e2272f5db_0_119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5" name="Google Shape;295;g9e2272f5db_0_119"/>
          <p:cNvSpPr txBox="1"/>
          <p:nvPr/>
        </p:nvSpPr>
        <p:spPr>
          <a:xfrm>
            <a:off x="780375" y="1303600"/>
            <a:ext cx="7281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6" name="Google Shape;296;g9e2272f5db_0_119"/>
          <p:cNvSpPr txBox="1"/>
          <p:nvPr/>
        </p:nvSpPr>
        <p:spPr>
          <a:xfrm>
            <a:off x="4766950" y="3557500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7" name="Google Shape;297;g9e2272f5db_0_119"/>
          <p:cNvSpPr txBox="1"/>
          <p:nvPr/>
        </p:nvSpPr>
        <p:spPr>
          <a:xfrm>
            <a:off x="6916975" y="3020400"/>
            <a:ext cx="5010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298" name="Google Shape;298;g9e2272f5db_0_119"/>
          <p:cNvGrpSpPr/>
          <p:nvPr/>
        </p:nvGrpSpPr>
        <p:grpSpPr>
          <a:xfrm>
            <a:off x="3339695" y="2407769"/>
            <a:ext cx="2358216" cy="1776159"/>
            <a:chOff x="3071457" y="2013875"/>
            <a:chExt cx="1944600" cy="1569600"/>
          </a:xfrm>
        </p:grpSpPr>
        <p:sp>
          <p:nvSpPr>
            <p:cNvPr id="299" name="Google Shape;299;g9e2272f5db_0_119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9e2272f5db_0_119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Algoritmo de predicción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1" name="Google Shape;301;g9e2272f5db_0_119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02" name="Google Shape;302;g9e2272f5db_0_119"/>
          <p:cNvGrpSpPr/>
          <p:nvPr/>
        </p:nvGrpSpPr>
        <p:grpSpPr>
          <a:xfrm>
            <a:off x="767388" y="2407769"/>
            <a:ext cx="2572317" cy="1776159"/>
            <a:chOff x="1126863" y="2013875"/>
            <a:chExt cx="1944600" cy="1569600"/>
          </a:xfrm>
        </p:grpSpPr>
        <p:sp>
          <p:nvSpPr>
            <p:cNvPr id="303" name="Google Shape;303;g9e2272f5db_0_119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9e2272f5db_0_119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Solapamiento de objetos 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5" name="Google Shape;305;g9e2272f5db_0_119"/>
            <p:cNvSpPr txBox="1"/>
            <p:nvPr/>
          </p:nvSpPr>
          <p:spPr>
            <a:xfrm>
              <a:off x="1904826" y="2625889"/>
              <a:ext cx="3453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b="0" i="0" sz="43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06" name="Google Shape;306;g9e2272f5db_0_119"/>
          <p:cNvGrpSpPr/>
          <p:nvPr/>
        </p:nvGrpSpPr>
        <p:grpSpPr>
          <a:xfrm>
            <a:off x="5557307" y="3185515"/>
            <a:ext cx="296000" cy="294651"/>
            <a:chOff x="4858109" y="2631368"/>
            <a:chExt cx="316442" cy="315000"/>
          </a:xfrm>
        </p:grpSpPr>
        <p:sp>
          <p:nvSpPr>
            <p:cNvPr id="307" name="Google Shape;307;g9e2272f5db_0_119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g9e2272f5db_0_119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" name="Google Shape;309;g9e2272f5db_0_119"/>
          <p:cNvGrpSpPr/>
          <p:nvPr/>
        </p:nvGrpSpPr>
        <p:grpSpPr>
          <a:xfrm>
            <a:off x="3179807" y="3185515"/>
            <a:ext cx="296000" cy="294651"/>
            <a:chOff x="4858109" y="2631368"/>
            <a:chExt cx="316442" cy="315000"/>
          </a:xfrm>
        </p:grpSpPr>
        <p:sp>
          <p:nvSpPr>
            <p:cNvPr id="310" name="Google Shape;310;g9e2272f5db_0_119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g9e2272f5db_0_119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g9e2272f5db_0_119"/>
          <p:cNvSpPr txBox="1"/>
          <p:nvPr/>
        </p:nvSpPr>
        <p:spPr>
          <a:xfrm>
            <a:off x="4352400" y="3041425"/>
            <a:ext cx="4569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d9bb9353b_1_39"/>
          <p:cNvSpPr txBox="1"/>
          <p:nvPr>
            <p:ph type="title"/>
          </p:nvPr>
        </p:nvSpPr>
        <p:spPr>
          <a:xfrm>
            <a:off x="457200" y="667675"/>
            <a:ext cx="8602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3 -</a:t>
            </a: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2800"/>
              <a:t>CNN con descriptores aprendidos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318" name="Google Shape;318;g9d9bb9353b_1_39"/>
          <p:cNvSpPr/>
          <p:nvPr/>
        </p:nvSpPr>
        <p:spPr>
          <a:xfrm>
            <a:off x="4529919" y="1446091"/>
            <a:ext cx="898153" cy="807266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9" name="Google Shape;319;g9d9bb9353b_1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6225" y="2485325"/>
            <a:ext cx="2286000" cy="20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9d9bb9353b_1_3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g9d9bb9353b_1_39"/>
          <p:cNvSpPr txBox="1"/>
          <p:nvPr/>
        </p:nvSpPr>
        <p:spPr>
          <a:xfrm>
            <a:off x="4831400" y="1524222"/>
            <a:ext cx="2952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600" u="none" cap="none" strike="noStrik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?</a:t>
            </a:r>
            <a:endParaRPr b="0" i="0" sz="2600" u="none" cap="none" strike="noStrike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2" name="Google Shape;322;g9d9bb9353b_1_3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3" name="Google Shape;323;g9d9bb9353b_1_39"/>
          <p:cNvSpPr txBox="1"/>
          <p:nvPr/>
        </p:nvSpPr>
        <p:spPr>
          <a:xfrm>
            <a:off x="6847300" y="3089388"/>
            <a:ext cx="1166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BORDES</a:t>
            </a:r>
            <a:endParaRPr b="0" i="0" sz="2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4" name="Google Shape;324;g9d9bb9353b_1_39"/>
          <p:cNvSpPr txBox="1"/>
          <p:nvPr/>
        </p:nvSpPr>
        <p:spPr>
          <a:xfrm>
            <a:off x="780375" y="1303600"/>
            <a:ext cx="27036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¿Qué es un descriptor?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25" name="Google Shape;325;g9d9bb9353b_1_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1500" y="2685850"/>
            <a:ext cx="2910724" cy="163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9d9bb9353b_1_39"/>
          <p:cNvSpPr txBox="1"/>
          <p:nvPr/>
        </p:nvSpPr>
        <p:spPr>
          <a:xfrm>
            <a:off x="7182225" y="3557988"/>
            <a:ext cx="13911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COLORES</a:t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7" name="Google Shape;327;g9d9bb9353b_1_39"/>
          <p:cNvSpPr txBox="1"/>
          <p:nvPr/>
        </p:nvSpPr>
        <p:spPr>
          <a:xfrm>
            <a:off x="6578650" y="2648813"/>
            <a:ext cx="9885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FONDO</a:t>
            </a: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8" name="Google Shape;328;g9d9bb9353b_1_39"/>
          <p:cNvSpPr txBox="1"/>
          <p:nvPr/>
        </p:nvSpPr>
        <p:spPr>
          <a:xfrm>
            <a:off x="6122650" y="2253362"/>
            <a:ext cx="13077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TEXTURA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275" y="1531926"/>
            <a:ext cx="4061884" cy="213165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5"/>
          <p:cNvSpPr txBox="1"/>
          <p:nvPr>
            <p:ph type="title"/>
          </p:nvPr>
        </p:nvSpPr>
        <p:spPr>
          <a:xfrm>
            <a:off x="457200" y="667700"/>
            <a:ext cx="8477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Introducción</a:t>
            </a:r>
            <a:r>
              <a:rPr lang="en" sz="2800"/>
              <a:t> V</a:t>
            </a:r>
            <a:r>
              <a:rPr lang="en" sz="2800"/>
              <a:t>isión por computador</a:t>
            </a:r>
            <a:endParaRPr sz="2800"/>
          </a:p>
        </p:txBody>
      </p:sp>
      <p:sp>
        <p:nvSpPr>
          <p:cNvPr id="31" name="Google Shape;31;p55"/>
          <p:cNvSpPr txBox="1"/>
          <p:nvPr>
            <p:ph idx="2" type="body"/>
          </p:nvPr>
        </p:nvSpPr>
        <p:spPr>
          <a:xfrm>
            <a:off x="5672673" y="2257431"/>
            <a:ext cx="8925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32" name="Google Shape;32;p5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55"/>
          <p:cNvGrpSpPr/>
          <p:nvPr/>
        </p:nvGrpSpPr>
        <p:grpSpPr>
          <a:xfrm>
            <a:off x="5752741" y="2363003"/>
            <a:ext cx="673454" cy="864945"/>
            <a:chOff x="584925" y="238125"/>
            <a:chExt cx="415200" cy="525100"/>
          </a:xfrm>
        </p:grpSpPr>
        <p:sp>
          <p:nvSpPr>
            <p:cNvPr id="34" name="Google Shape;34;p55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5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5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5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5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5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p55"/>
          <p:cNvGrpSpPr/>
          <p:nvPr/>
        </p:nvGrpSpPr>
        <p:grpSpPr>
          <a:xfrm>
            <a:off x="6619603" y="1478591"/>
            <a:ext cx="1020677" cy="1100735"/>
            <a:chOff x="2583325" y="2972875"/>
            <a:chExt cx="462850" cy="445750"/>
          </a:xfrm>
        </p:grpSpPr>
        <p:sp>
          <p:nvSpPr>
            <p:cNvPr id="41" name="Google Shape;41;p55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5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55"/>
          <p:cNvGrpSpPr/>
          <p:nvPr/>
        </p:nvGrpSpPr>
        <p:grpSpPr>
          <a:xfrm>
            <a:off x="7510735" y="2363012"/>
            <a:ext cx="313058" cy="259172"/>
            <a:chOff x="5255200" y="3006475"/>
            <a:chExt cx="511700" cy="378575"/>
          </a:xfrm>
        </p:grpSpPr>
        <p:sp>
          <p:nvSpPr>
            <p:cNvPr id="44" name="Google Shape;44;p55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5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" name="Google Shape;46;p55"/>
          <p:cNvGrpSpPr/>
          <p:nvPr/>
        </p:nvGrpSpPr>
        <p:grpSpPr>
          <a:xfrm>
            <a:off x="7068298" y="2851695"/>
            <a:ext cx="1301829" cy="1333374"/>
            <a:chOff x="5241175" y="4959100"/>
            <a:chExt cx="539775" cy="517775"/>
          </a:xfrm>
        </p:grpSpPr>
        <p:sp>
          <p:nvSpPr>
            <p:cNvPr id="47" name="Google Shape;47;p55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55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5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5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5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55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55"/>
          <p:cNvGrpSpPr/>
          <p:nvPr/>
        </p:nvGrpSpPr>
        <p:grpSpPr>
          <a:xfrm>
            <a:off x="155450" y="3433625"/>
            <a:ext cx="1781549" cy="1127826"/>
            <a:chOff x="3241525" y="3039450"/>
            <a:chExt cx="494600" cy="312625"/>
          </a:xfrm>
        </p:grpSpPr>
        <p:sp>
          <p:nvSpPr>
            <p:cNvPr id="54" name="Google Shape;54;p55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5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Google Shape;56;p55"/>
          <p:cNvSpPr/>
          <p:nvPr/>
        </p:nvSpPr>
        <p:spPr>
          <a:xfrm>
            <a:off x="1562197" y="3976175"/>
            <a:ext cx="784295" cy="864952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3 - CNN con descriptores aprendidos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334" name="Google Shape;334;p5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5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36" name="Google Shape;336;p5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37" name="Google Shape;337;p59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38" name="Google Shape;338;p59"/>
          <p:cNvSpPr txBox="1"/>
          <p:nvPr/>
        </p:nvSpPr>
        <p:spPr>
          <a:xfrm>
            <a:off x="2021750" y="1213007"/>
            <a:ext cx="8919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camino, exterior, coche, pasto&#10;&#10;Descripción generada automáticamente" id="339" name="Google Shape;33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000" y="1648239"/>
            <a:ext cx="3835400" cy="1292363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9"/>
          <p:cNvSpPr txBox="1"/>
          <p:nvPr/>
        </p:nvSpPr>
        <p:spPr>
          <a:xfrm>
            <a:off x="6148300" y="1213007"/>
            <a:ext cx="10560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FRAME T+1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exterior, hombre, verde, coche&#10;&#10;Descripción generada automáticamente" id="341" name="Google Shape;341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8600" y="1656003"/>
            <a:ext cx="3835400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exterior, camino, hombre, frente&#10;&#10;Descripción generada automáticamente" id="342" name="Google Shape;342;p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58600" y="1656003"/>
            <a:ext cx="3835400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3" name="Google Shape;343;p5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401" y="3127903"/>
            <a:ext cx="1280458" cy="12759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4" name="Google Shape;344;p5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01768" y="3127903"/>
            <a:ext cx="1280458" cy="12759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5" name="Google Shape;345;p5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986148" y="3136127"/>
            <a:ext cx="1280457" cy="12759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6" name="Google Shape;346;p5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136781" y="3119681"/>
            <a:ext cx="1296963" cy="12923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7" name="Google Shape;347;p5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3083" y="3265417"/>
            <a:ext cx="791765" cy="7889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8" name="Google Shape;348;p5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333847" y="3265416"/>
            <a:ext cx="791765" cy="788957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9"/>
          <p:cNvSpPr/>
          <p:nvPr/>
        </p:nvSpPr>
        <p:spPr>
          <a:xfrm>
            <a:off x="2148440" y="4313394"/>
            <a:ext cx="591636" cy="585631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/>
          <p:nvPr/>
        </p:nvSpPr>
        <p:spPr>
          <a:xfrm>
            <a:off x="2587743" y="3553552"/>
            <a:ext cx="474612" cy="2623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0084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9"/>
          <p:cNvSpPr txBox="1"/>
          <p:nvPr/>
        </p:nvSpPr>
        <p:spPr>
          <a:xfrm>
            <a:off x="3029100" y="3452575"/>
            <a:ext cx="22962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%MISMO OBJETO</a:t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Forma&#10;&#10;Descripción generada automáticamente" id="352" name="Google Shape;352;p5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43719" y="3265415"/>
            <a:ext cx="789310" cy="7902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53" name="Google Shape;353;p5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34664" y="3267046"/>
            <a:ext cx="790129" cy="787327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59"/>
          <p:cNvSpPr txBox="1"/>
          <p:nvPr/>
        </p:nvSpPr>
        <p:spPr>
          <a:xfrm>
            <a:off x="1885433" y="3689002"/>
            <a:ext cx="1117650" cy="3100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CNN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Calendario&#10;&#10;Descripción generada automáticamente" id="355" name="Google Shape;355;p5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310048" y="3361756"/>
            <a:ext cx="2762809" cy="13852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Calendario&#10;&#10;Descripción generada automáticamente" id="356" name="Google Shape;356;p5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308611" y="3361755"/>
            <a:ext cx="2762810" cy="13852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Calendario&#10;&#10;Descripción generada automáticamente" id="357" name="Google Shape;357;p5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123245" y="3361743"/>
            <a:ext cx="2762810" cy="13852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Calendario&#10;&#10;Descripción generada automáticamente" id="358" name="Google Shape;358;p59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3123240" y="3361754"/>
            <a:ext cx="2762810" cy="1385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e2272f5db_0_14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364" name="Google Shape;364;g9e2272f5db_0_14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5" name="Google Shape;365;g9e2272f5db_0_14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66" name="Google Shape;366;g9e2272f5db_0_14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67" name="Google Shape;367;g9e2272f5db_0_149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68" name="Google Shape;368;g9e2272f5db_0_149"/>
          <p:cNvSpPr txBox="1"/>
          <p:nvPr/>
        </p:nvSpPr>
        <p:spPr>
          <a:xfrm>
            <a:off x="780375" y="1303600"/>
            <a:ext cx="7281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369" name="Google Shape;369;g9e2272f5db_0_149"/>
          <p:cNvGrpSpPr/>
          <p:nvPr/>
        </p:nvGrpSpPr>
        <p:grpSpPr>
          <a:xfrm>
            <a:off x="5685931" y="2407769"/>
            <a:ext cx="2963085" cy="1776159"/>
            <a:chOff x="5015938" y="2013875"/>
            <a:chExt cx="3001200" cy="1569600"/>
          </a:xfrm>
        </p:grpSpPr>
        <p:sp>
          <p:nvSpPr>
            <p:cNvPr id="370" name="Google Shape;370;g9e2272f5db_0_149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g9e2272f5db_0_149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CNN con descriptores aprendidos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2" name="Google Shape;372;g9e2272f5db_0_149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73" name="Google Shape;373;g9e2272f5db_0_149"/>
          <p:cNvSpPr txBox="1"/>
          <p:nvPr/>
        </p:nvSpPr>
        <p:spPr>
          <a:xfrm>
            <a:off x="4766950" y="3557500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74" name="Google Shape;374;g9e2272f5db_0_149"/>
          <p:cNvSpPr txBox="1"/>
          <p:nvPr/>
        </p:nvSpPr>
        <p:spPr>
          <a:xfrm>
            <a:off x="6916975" y="3020400"/>
            <a:ext cx="5010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375" name="Google Shape;375;g9e2272f5db_0_149"/>
          <p:cNvGrpSpPr/>
          <p:nvPr/>
        </p:nvGrpSpPr>
        <p:grpSpPr>
          <a:xfrm>
            <a:off x="3339695" y="2407769"/>
            <a:ext cx="2358216" cy="1776159"/>
            <a:chOff x="3071457" y="2013875"/>
            <a:chExt cx="1944600" cy="1569600"/>
          </a:xfrm>
        </p:grpSpPr>
        <p:sp>
          <p:nvSpPr>
            <p:cNvPr id="376" name="Google Shape;376;g9e2272f5db_0_149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g9e2272f5db_0_149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Algoritmo de predicción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8" name="Google Shape;378;g9e2272f5db_0_149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79" name="Google Shape;379;g9e2272f5db_0_149"/>
          <p:cNvGrpSpPr/>
          <p:nvPr/>
        </p:nvGrpSpPr>
        <p:grpSpPr>
          <a:xfrm>
            <a:off x="767388" y="2407769"/>
            <a:ext cx="2572317" cy="1776159"/>
            <a:chOff x="1126863" y="2013875"/>
            <a:chExt cx="1944600" cy="1569600"/>
          </a:xfrm>
        </p:grpSpPr>
        <p:sp>
          <p:nvSpPr>
            <p:cNvPr id="380" name="Google Shape;380;g9e2272f5db_0_149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g9e2272f5db_0_149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1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Solapamiento de objetos </a:t>
              </a:r>
              <a:endParaRPr b="0" i="0" sz="11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82" name="Google Shape;382;g9e2272f5db_0_149"/>
            <p:cNvSpPr txBox="1"/>
            <p:nvPr/>
          </p:nvSpPr>
          <p:spPr>
            <a:xfrm>
              <a:off x="1904826" y="2625889"/>
              <a:ext cx="3453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b="0" i="0" sz="43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83" name="Google Shape;383;g9e2272f5db_0_149"/>
          <p:cNvGrpSpPr/>
          <p:nvPr/>
        </p:nvGrpSpPr>
        <p:grpSpPr>
          <a:xfrm>
            <a:off x="5557307" y="3185515"/>
            <a:ext cx="296000" cy="294651"/>
            <a:chOff x="4858109" y="2631368"/>
            <a:chExt cx="316442" cy="315000"/>
          </a:xfrm>
        </p:grpSpPr>
        <p:sp>
          <p:nvSpPr>
            <p:cNvPr id="384" name="Google Shape;384;g9e2272f5db_0_149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g9e2272f5db_0_149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" name="Google Shape;386;g9e2272f5db_0_149"/>
          <p:cNvGrpSpPr/>
          <p:nvPr/>
        </p:nvGrpSpPr>
        <p:grpSpPr>
          <a:xfrm>
            <a:off x="3179807" y="3185515"/>
            <a:ext cx="296000" cy="294651"/>
            <a:chOff x="4858109" y="2631368"/>
            <a:chExt cx="316442" cy="315000"/>
          </a:xfrm>
        </p:grpSpPr>
        <p:sp>
          <p:nvSpPr>
            <p:cNvPr id="387" name="Google Shape;387;g9e2272f5db_0_149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9e2272f5db_0_149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b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" name="Google Shape;389;g9e2272f5db_0_149"/>
          <p:cNvSpPr txBox="1"/>
          <p:nvPr/>
        </p:nvSpPr>
        <p:spPr>
          <a:xfrm>
            <a:off x="4352400" y="3041425"/>
            <a:ext cx="4569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9d9bb9353b_1_16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Utilizar toda la información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395" name="Google Shape;395;g9d9bb9353b_1_16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g9d9bb9353b_1_16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97" name="Google Shape;397;g9d9bb9353b_1_16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98" name="Google Shape;398;g9d9bb9353b_1_169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99" name="Google Shape;399;g9d9bb9353b_1_169"/>
          <p:cNvPicPr preferRelativeResize="0"/>
          <p:nvPr/>
        </p:nvPicPr>
        <p:blipFill rotWithShape="1">
          <a:blip r:embed="rId3">
            <a:alphaModFix/>
          </a:blip>
          <a:srcRect b="48282" l="0" r="0" t="0"/>
          <a:stretch/>
        </p:blipFill>
        <p:spPr>
          <a:xfrm>
            <a:off x="2517850" y="1489050"/>
            <a:ext cx="4481500" cy="165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g9d9bb9353b_1_1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37731" y="3144874"/>
            <a:ext cx="3641737" cy="1655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a, Tabla&#10;&#10;Descripción generada automáticamente" id="401" name="Google Shape;401;g9d9bb9353b_1_1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76745" y="3668537"/>
            <a:ext cx="3158741" cy="115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9e2272f5db_0_383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Diseño </a:t>
            </a:r>
            <a:r>
              <a:rPr lang="en" sz="2800"/>
              <a:t>Ejemplo sistema final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407" name="Google Shape;407;g9e2272f5db_0_38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8" name="Google Shape;408;g9e2272f5db_0_383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09" name="Google Shape;409;g9e2272f5db_0_383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0" name="Google Shape;410;g9e2272f5db_0_383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1" name="Google Shape;411;g9e2272f5db_0_383"/>
          <p:cNvSpPr txBox="1"/>
          <p:nvPr/>
        </p:nvSpPr>
        <p:spPr>
          <a:xfrm>
            <a:off x="4766950" y="3557500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2" name="Google Shape;412;g9e2272f5db_0_383"/>
          <p:cNvSpPr txBox="1"/>
          <p:nvPr/>
        </p:nvSpPr>
        <p:spPr>
          <a:xfrm>
            <a:off x="6916975" y="3020400"/>
            <a:ext cx="5010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3" name="Google Shape;413;g9e2272f5db_0_383"/>
          <p:cNvSpPr txBox="1"/>
          <p:nvPr/>
        </p:nvSpPr>
        <p:spPr>
          <a:xfrm>
            <a:off x="4352400" y="3041425"/>
            <a:ext cx="4569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4" name="Google Shape;414;g9e2272f5db_0_383" title="23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19088" cy="3611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0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Factores </a:t>
            </a:r>
            <a:r>
              <a:rPr b="1" lang="en" sz="28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420" name="Google Shape;420;p6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1" name="Google Shape;421;p60"/>
          <p:cNvSpPr txBox="1"/>
          <p:nvPr/>
        </p:nvSpPr>
        <p:spPr>
          <a:xfrm>
            <a:off x="3038875" y="2056813"/>
            <a:ext cx="31212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NUESTRO SISTEMA + GROUNDTRUTH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2" name="Google Shape;422;p60"/>
          <p:cNvSpPr txBox="1"/>
          <p:nvPr/>
        </p:nvSpPr>
        <p:spPr>
          <a:xfrm>
            <a:off x="1832825" y="2050275"/>
            <a:ext cx="19125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3" name="Google Shape;423;p60"/>
          <p:cNvSpPr txBox="1"/>
          <p:nvPr/>
        </p:nvSpPr>
        <p:spPr>
          <a:xfrm>
            <a:off x="3078325" y="3570938"/>
            <a:ext cx="20139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4" name="Google Shape;424;p60"/>
          <p:cNvSpPr txBox="1"/>
          <p:nvPr/>
        </p:nvSpPr>
        <p:spPr>
          <a:xfrm>
            <a:off x="5085550" y="2596700"/>
            <a:ext cx="21762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60"/>
          <p:cNvSpPr txBox="1"/>
          <p:nvPr/>
        </p:nvSpPr>
        <p:spPr>
          <a:xfrm>
            <a:off x="4235301" y="3860412"/>
            <a:ext cx="718815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TP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6" name="Google Shape;426;p60"/>
          <p:cNvSpPr txBox="1"/>
          <p:nvPr/>
        </p:nvSpPr>
        <p:spPr>
          <a:xfrm>
            <a:off x="4240076" y="3870505"/>
            <a:ext cx="718815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FP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7" name="Google Shape;427;p60"/>
          <p:cNvSpPr txBox="1"/>
          <p:nvPr/>
        </p:nvSpPr>
        <p:spPr>
          <a:xfrm>
            <a:off x="4254093" y="3874039"/>
            <a:ext cx="789143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FN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28" name="Google Shape;428;p60"/>
          <p:cNvSpPr txBox="1"/>
          <p:nvPr/>
        </p:nvSpPr>
        <p:spPr>
          <a:xfrm>
            <a:off x="4328476" y="3874039"/>
            <a:ext cx="466313" cy="6098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M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coche, verde, pasto, montar a caballo&#10;&#10;Descripción generada automáticamente" id="429" name="Google Shape;42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7713" y="2549230"/>
            <a:ext cx="5807849" cy="11148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pasto, verde, mujer, tabla&#10;&#10;Descripción generada automáticamente" id="430" name="Google Shape;430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05300" y="2434361"/>
            <a:ext cx="3333400" cy="1293056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60"/>
          <p:cNvSpPr txBox="1"/>
          <p:nvPr/>
        </p:nvSpPr>
        <p:spPr>
          <a:xfrm>
            <a:off x="4074780" y="3866971"/>
            <a:ext cx="9945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36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TPS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verde, pasto, coche, jugando&#10;&#10;Descripción generada automáticamente" id="432" name="Google Shape;432;p60"/>
          <p:cNvPicPr preferRelativeResize="0"/>
          <p:nvPr/>
        </p:nvPicPr>
        <p:blipFill rotWithShape="1">
          <a:blip r:embed="rId5">
            <a:alphaModFix/>
          </a:blip>
          <a:srcRect b="0" l="4312" r="0" t="0"/>
          <a:stretch/>
        </p:blipFill>
        <p:spPr>
          <a:xfrm>
            <a:off x="1535207" y="2434344"/>
            <a:ext cx="6052876" cy="11389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coche en la calle&#10;&#10;Descripción generada automáticamente" id="433" name="Google Shape;433;p60"/>
          <p:cNvPicPr preferRelativeResize="0"/>
          <p:nvPr/>
        </p:nvPicPr>
        <p:blipFill rotWithShape="1">
          <a:blip r:embed="rId6">
            <a:alphaModFix/>
          </a:blip>
          <a:srcRect b="0" l="1030" r="0" t="0"/>
          <a:stretch/>
        </p:blipFill>
        <p:spPr>
          <a:xfrm>
            <a:off x="2103923" y="2443103"/>
            <a:ext cx="4991117" cy="13271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exterior, verde, frente, banca&#10;&#10;Descripción generada automáticamente" id="434" name="Google Shape;434;p6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30558" y="2315054"/>
            <a:ext cx="7128328" cy="137753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0"/>
          <p:cNvSpPr txBox="1"/>
          <p:nvPr/>
        </p:nvSpPr>
        <p:spPr>
          <a:xfrm>
            <a:off x="2481875" y="2056826"/>
            <a:ext cx="1710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NUESTRO SISTEMA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6" name="Google Shape;436;p60"/>
          <p:cNvSpPr txBox="1"/>
          <p:nvPr/>
        </p:nvSpPr>
        <p:spPr>
          <a:xfrm>
            <a:off x="5092225" y="2056813"/>
            <a:ext cx="1455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GROUNDTRUTH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7" name="Google Shape;437;p60"/>
          <p:cNvSpPr txBox="1"/>
          <p:nvPr/>
        </p:nvSpPr>
        <p:spPr>
          <a:xfrm>
            <a:off x="5308250" y="2145684"/>
            <a:ext cx="1455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GROUNDTRUTH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8" name="Google Shape;438;p60"/>
          <p:cNvSpPr txBox="1"/>
          <p:nvPr/>
        </p:nvSpPr>
        <p:spPr>
          <a:xfrm>
            <a:off x="2348225" y="2145686"/>
            <a:ext cx="1710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NUESTRO SISTEMA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9" name="Google Shape;439;p60"/>
          <p:cNvSpPr txBox="1"/>
          <p:nvPr/>
        </p:nvSpPr>
        <p:spPr>
          <a:xfrm>
            <a:off x="2209225" y="2056827"/>
            <a:ext cx="1710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NUESTRO SISTEMA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40" name="Google Shape;440;p60"/>
          <p:cNvSpPr txBox="1"/>
          <p:nvPr/>
        </p:nvSpPr>
        <p:spPr>
          <a:xfrm>
            <a:off x="5446000" y="2056813"/>
            <a:ext cx="1455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GROUNDTRUTH</a:t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ac8ebfdd73_0_75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Factores </a:t>
            </a:r>
            <a:r>
              <a:rPr b="1" lang="en" sz="28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446" name="Google Shape;446;gac8ebfdd73_0_7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gac8ebfdd73_0_75"/>
          <p:cNvSpPr txBox="1"/>
          <p:nvPr/>
        </p:nvSpPr>
        <p:spPr>
          <a:xfrm>
            <a:off x="7761705" y="2166721"/>
            <a:ext cx="9945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3600">
                <a:latin typeface="Barlow Light"/>
                <a:ea typeface="Barlow Light"/>
                <a:cs typeface="Barlow Light"/>
                <a:sym typeface="Barlow Light"/>
              </a:rPr>
              <a:t>IDS</a:t>
            </a:r>
            <a:endParaRPr b="0" i="0" sz="36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48" name="Google Shape;448;gac8ebfdd73_0_75"/>
          <p:cNvSpPr/>
          <p:nvPr/>
        </p:nvSpPr>
        <p:spPr>
          <a:xfrm rot="-2993304">
            <a:off x="633302" y="1682617"/>
            <a:ext cx="453065" cy="75897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8575">
            <a:solidFill>
              <a:srgbClr val="0084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gac8ebfdd73_0_75" title="2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956" y="1335024"/>
            <a:ext cx="6419087" cy="3611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a35f1d416e_0_0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Métricas</a:t>
            </a:r>
            <a:endParaRPr b="1" sz="2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455" name="Google Shape;455;ga35f1d416e_0_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ga35f1d416e_0_0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57" name="Google Shape;457;ga35f1d416e_0_0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58" name="Google Shape;458;ga35f1d416e_0_0"/>
          <p:cNvSpPr txBox="1"/>
          <p:nvPr/>
        </p:nvSpPr>
        <p:spPr>
          <a:xfrm>
            <a:off x="5529025" y="1420405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COLOCACIÓN MÁSCARAS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59" name="Google Shape;459;ga35f1d416e_0_0"/>
          <p:cNvSpPr txBox="1"/>
          <p:nvPr/>
        </p:nvSpPr>
        <p:spPr>
          <a:xfrm>
            <a:off x="5529025" y="173460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SEGUIMIENTO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60" name="Google Shape;460;ga35f1d416e_0_0"/>
          <p:cNvSpPr txBox="1"/>
          <p:nvPr/>
        </p:nvSpPr>
        <p:spPr>
          <a:xfrm>
            <a:off x="5529025" y="2050263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MEZCLA MOTSP y MOTSA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61" name="Google Shape;461;ga35f1d416e_0_0"/>
          <p:cNvSpPr txBox="1"/>
          <p:nvPr/>
        </p:nvSpPr>
        <p:spPr>
          <a:xfrm>
            <a:off x="5962450" y="2804525"/>
            <a:ext cx="2949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aphicFrame>
        <p:nvGraphicFramePr>
          <p:cNvPr id="462" name="Google Shape;462;ga35f1d416e_0_0"/>
          <p:cNvGraphicFramePr/>
          <p:nvPr/>
        </p:nvGraphicFramePr>
        <p:xfrm>
          <a:off x="898975" y="261888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34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IDS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494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335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172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63" name="Google Shape;463;ga35f1d416e_0_0"/>
          <p:cNvGraphicFramePr/>
          <p:nvPr/>
        </p:nvGraphicFramePr>
        <p:xfrm>
          <a:off x="898975" y="1234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26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MOTSP</a:t>
                      </a:r>
                      <a:endParaRPr b="1" sz="8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MOTSA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66.0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68.0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sMOTSA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48.1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50.1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52.1</a:t>
                      </a:r>
                      <a:endParaRPr sz="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4" name="Google Shape;464;ga35f1d416e_0_0"/>
          <p:cNvSpPr/>
          <p:nvPr/>
        </p:nvSpPr>
        <p:spPr>
          <a:xfrm>
            <a:off x="5096325" y="1822050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a35f1d416e_0_0"/>
          <p:cNvSpPr/>
          <p:nvPr/>
        </p:nvSpPr>
        <p:spPr>
          <a:xfrm>
            <a:off x="5096325" y="2137725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a35f1d416e_0_0"/>
          <p:cNvSpPr txBox="1"/>
          <p:nvPr/>
        </p:nvSpPr>
        <p:spPr>
          <a:xfrm>
            <a:off x="5031000" y="1420400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67" name="Google Shape;467;ga35f1d416e_0_0"/>
          <p:cNvSpPr/>
          <p:nvPr/>
        </p:nvSpPr>
        <p:spPr>
          <a:xfrm>
            <a:off x="5096325" y="3030325"/>
            <a:ext cx="202200" cy="329100"/>
          </a:xfrm>
          <a:prstGeom prst="downArrow">
            <a:avLst>
              <a:gd fmla="val 50000" name="adj1"/>
              <a:gd fmla="val 53763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a35f1d416e_0_0"/>
          <p:cNvSpPr txBox="1"/>
          <p:nvPr/>
        </p:nvSpPr>
        <p:spPr>
          <a:xfrm>
            <a:off x="5031000" y="3208625"/>
            <a:ext cx="629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69" name="Google Shape;469;ga35f1d416e_0_0"/>
          <p:cNvSpPr txBox="1"/>
          <p:nvPr/>
        </p:nvSpPr>
        <p:spPr>
          <a:xfrm>
            <a:off x="5031000" y="354257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70" name="Google Shape;470;ga35f1d416e_0_0"/>
          <p:cNvSpPr txBox="1"/>
          <p:nvPr/>
        </p:nvSpPr>
        <p:spPr>
          <a:xfrm>
            <a:off x="5031000" y="38529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71" name="Google Shape;471;ga35f1d416e_0_0"/>
          <p:cNvSpPr txBox="1"/>
          <p:nvPr/>
        </p:nvSpPr>
        <p:spPr>
          <a:xfrm>
            <a:off x="5031000" y="4159600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72" name="Google Shape;472;ga35f1d416e_0_0"/>
          <p:cNvSpPr txBox="1"/>
          <p:nvPr/>
        </p:nvSpPr>
        <p:spPr>
          <a:xfrm>
            <a:off x="5031000" y="44327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a35f1d416e_0_81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Métricas</a:t>
            </a:r>
            <a:endParaRPr b="1" sz="2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478" name="Google Shape;478;ga35f1d416e_0_8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ga35f1d416e_0_81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0" name="Google Shape;480;ga35f1d416e_0_81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1" name="Google Shape;481;ga35f1d416e_0_81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2" name="Google Shape;482;ga35f1d416e_0_81"/>
          <p:cNvSpPr txBox="1"/>
          <p:nvPr/>
        </p:nvSpPr>
        <p:spPr>
          <a:xfrm>
            <a:off x="5529025" y="1420405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COLOCACIÓN MÁSCARAS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3" name="Google Shape;483;ga35f1d416e_0_81"/>
          <p:cNvSpPr txBox="1"/>
          <p:nvPr/>
        </p:nvSpPr>
        <p:spPr>
          <a:xfrm>
            <a:off x="5529025" y="173460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SEGUIMIENTO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4" name="Google Shape;484;ga35f1d416e_0_81"/>
          <p:cNvSpPr txBox="1"/>
          <p:nvPr/>
        </p:nvSpPr>
        <p:spPr>
          <a:xfrm>
            <a:off x="5529025" y="2050263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MEZCLA MOT</a:t>
            </a: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</a:t>
            </a: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 y MOTSA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85" name="Google Shape;485;ga35f1d416e_0_81"/>
          <p:cNvSpPr txBox="1"/>
          <p:nvPr/>
        </p:nvSpPr>
        <p:spPr>
          <a:xfrm>
            <a:off x="5962450" y="2804525"/>
            <a:ext cx="2949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aphicFrame>
        <p:nvGraphicFramePr>
          <p:cNvPr id="486" name="Google Shape;486;ga35f1d416e_0_81"/>
          <p:cNvGraphicFramePr/>
          <p:nvPr/>
        </p:nvGraphicFramePr>
        <p:xfrm>
          <a:off x="898975" y="1234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26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MOTSA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66.0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68.0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sMOTSA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48.1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50.1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52.1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87" name="Google Shape;487;ga35f1d416e_0_81"/>
          <p:cNvSpPr/>
          <p:nvPr/>
        </p:nvSpPr>
        <p:spPr>
          <a:xfrm>
            <a:off x="5096325" y="1822050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a35f1d416e_0_81"/>
          <p:cNvSpPr/>
          <p:nvPr/>
        </p:nvSpPr>
        <p:spPr>
          <a:xfrm>
            <a:off x="5096325" y="2137725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a35f1d416e_0_81"/>
          <p:cNvSpPr txBox="1"/>
          <p:nvPr/>
        </p:nvSpPr>
        <p:spPr>
          <a:xfrm>
            <a:off x="5031000" y="1420400"/>
            <a:ext cx="629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Texto&#10;&#10;Descripción generada automáticamente" id="490" name="Google Shape;490;ga35f1d416e_0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3660" y="3585777"/>
            <a:ext cx="1830717" cy="624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91" name="Google Shape;491;ga35f1d416e_0_81"/>
          <p:cNvGraphicFramePr/>
          <p:nvPr/>
        </p:nvGraphicFramePr>
        <p:xfrm>
          <a:off x="898975" y="261888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34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IDS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494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335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172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2" name="Google Shape;492;ga35f1d416e_0_81"/>
          <p:cNvSpPr/>
          <p:nvPr/>
        </p:nvSpPr>
        <p:spPr>
          <a:xfrm>
            <a:off x="5096325" y="3030325"/>
            <a:ext cx="202200" cy="329100"/>
          </a:xfrm>
          <a:prstGeom prst="downArrow">
            <a:avLst>
              <a:gd fmla="val 50000" name="adj1"/>
              <a:gd fmla="val 53763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a35f1d416e_0_81"/>
          <p:cNvSpPr txBox="1"/>
          <p:nvPr/>
        </p:nvSpPr>
        <p:spPr>
          <a:xfrm>
            <a:off x="5031000" y="3208625"/>
            <a:ext cx="629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94" name="Google Shape;494;ga35f1d416e_0_81"/>
          <p:cNvSpPr txBox="1"/>
          <p:nvPr/>
        </p:nvSpPr>
        <p:spPr>
          <a:xfrm>
            <a:off x="5031000" y="354257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95" name="Google Shape;495;ga35f1d416e_0_81"/>
          <p:cNvSpPr txBox="1"/>
          <p:nvPr/>
        </p:nvSpPr>
        <p:spPr>
          <a:xfrm>
            <a:off x="5031000" y="38529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96" name="Google Shape;496;ga35f1d416e_0_81"/>
          <p:cNvSpPr txBox="1"/>
          <p:nvPr/>
        </p:nvSpPr>
        <p:spPr>
          <a:xfrm>
            <a:off x="5031000" y="4159600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97" name="Google Shape;497;ga35f1d416e_0_81"/>
          <p:cNvSpPr txBox="1"/>
          <p:nvPr/>
        </p:nvSpPr>
        <p:spPr>
          <a:xfrm>
            <a:off x="5031000" y="44327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35f1d416e_0_9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Métricas</a:t>
            </a:r>
            <a:endParaRPr b="1" sz="2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03" name="Google Shape;503;ga35f1d416e_0_9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4" name="Google Shape;504;ga35f1d416e_0_9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05" name="Google Shape;505;ga35f1d416e_0_99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06" name="Google Shape;506;ga35f1d416e_0_99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07" name="Google Shape;507;ga35f1d416e_0_99"/>
          <p:cNvSpPr txBox="1"/>
          <p:nvPr/>
        </p:nvSpPr>
        <p:spPr>
          <a:xfrm>
            <a:off x="5529025" y="1420405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COLOCACIÓN MÁSCARAS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08" name="Google Shape;508;ga35f1d416e_0_99"/>
          <p:cNvSpPr txBox="1"/>
          <p:nvPr/>
        </p:nvSpPr>
        <p:spPr>
          <a:xfrm>
            <a:off x="5529025" y="173460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SEGUIMIENTO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09" name="Google Shape;509;ga35f1d416e_0_99"/>
          <p:cNvSpPr txBox="1"/>
          <p:nvPr/>
        </p:nvSpPr>
        <p:spPr>
          <a:xfrm>
            <a:off x="5529025" y="2050263"/>
            <a:ext cx="312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MEZCLA MOTSP y MOTSA</a:t>
            </a:r>
            <a:endParaRPr b="0" i="0" sz="14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10" name="Google Shape;510;ga35f1d416e_0_99"/>
          <p:cNvSpPr txBox="1"/>
          <p:nvPr/>
        </p:nvSpPr>
        <p:spPr>
          <a:xfrm>
            <a:off x="5962450" y="2804525"/>
            <a:ext cx="2949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aphicFrame>
        <p:nvGraphicFramePr>
          <p:cNvPr id="511" name="Google Shape;511;ga35f1d416e_0_99"/>
          <p:cNvGraphicFramePr/>
          <p:nvPr/>
        </p:nvGraphicFramePr>
        <p:xfrm>
          <a:off x="898975" y="1234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26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81.7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MOTSA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66.0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68.0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2"/>
                    </a:solidFill>
                  </a:tcPr>
                </a:tc>
              </a:tr>
              <a:tr h="119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sMOTSA</a:t>
                      </a:r>
                      <a:endParaRPr b="1" sz="8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48.1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50.1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52.1</a:t>
                      </a:r>
                      <a:endParaRPr sz="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12" name="Google Shape;512;ga35f1d416e_0_99"/>
          <p:cNvSpPr/>
          <p:nvPr/>
        </p:nvSpPr>
        <p:spPr>
          <a:xfrm>
            <a:off x="5096325" y="1822050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a35f1d416e_0_99"/>
          <p:cNvSpPr/>
          <p:nvPr/>
        </p:nvSpPr>
        <p:spPr>
          <a:xfrm>
            <a:off x="5096325" y="2137725"/>
            <a:ext cx="202200" cy="2967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ga35f1d416e_0_99"/>
          <p:cNvSpPr txBox="1"/>
          <p:nvPr/>
        </p:nvSpPr>
        <p:spPr>
          <a:xfrm>
            <a:off x="5031000" y="1420400"/>
            <a:ext cx="629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descr="Imagen que contiene Texto&#10;&#10;Descripción generada automáticamente" id="515" name="Google Shape;515;ga35f1d416e_0_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8802" y="3491274"/>
            <a:ext cx="3205375" cy="73489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16" name="Google Shape;516;ga35f1d416e_0_99"/>
          <p:cNvGraphicFramePr/>
          <p:nvPr/>
        </p:nvGraphicFramePr>
        <p:xfrm>
          <a:off x="898975" y="261888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123450"/>
                <a:gridCol w="1123450"/>
                <a:gridCol w="1123450"/>
                <a:gridCol w="1123450"/>
              </a:tblGrid>
              <a:tr h="34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IoU + CSRT + CNN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IDS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494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335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172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6984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TPS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5704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FP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1350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FN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1045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8029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517" name="Google Shape;517;ga35f1d416e_0_99"/>
          <p:cNvSpPr/>
          <p:nvPr/>
        </p:nvSpPr>
        <p:spPr>
          <a:xfrm>
            <a:off x="5096325" y="3030325"/>
            <a:ext cx="202200" cy="329100"/>
          </a:xfrm>
          <a:prstGeom prst="downArrow">
            <a:avLst>
              <a:gd fmla="val 50000" name="adj1"/>
              <a:gd fmla="val 53763" name="adj2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a35f1d416e_0_99"/>
          <p:cNvSpPr txBox="1"/>
          <p:nvPr/>
        </p:nvSpPr>
        <p:spPr>
          <a:xfrm>
            <a:off x="5031000" y="3208625"/>
            <a:ext cx="629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19" name="Google Shape;519;ga35f1d416e_0_99"/>
          <p:cNvSpPr txBox="1"/>
          <p:nvPr/>
        </p:nvSpPr>
        <p:spPr>
          <a:xfrm>
            <a:off x="5031000" y="354257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20" name="Google Shape;520;ga35f1d416e_0_99"/>
          <p:cNvSpPr txBox="1"/>
          <p:nvPr/>
        </p:nvSpPr>
        <p:spPr>
          <a:xfrm>
            <a:off x="5031000" y="38529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21" name="Google Shape;521;ga35f1d416e_0_99"/>
          <p:cNvSpPr txBox="1"/>
          <p:nvPr/>
        </p:nvSpPr>
        <p:spPr>
          <a:xfrm>
            <a:off x="5031000" y="4159600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22" name="Google Shape;522;ga35f1d416e_0_99"/>
          <p:cNvSpPr txBox="1"/>
          <p:nvPr/>
        </p:nvSpPr>
        <p:spPr>
          <a:xfrm>
            <a:off x="5031000" y="4432725"/>
            <a:ext cx="629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Barlow Light"/>
                <a:ea typeface="Barlow Light"/>
                <a:cs typeface="Barlow Light"/>
                <a:sym typeface="Barlow Light"/>
              </a:rPr>
              <a:t>=</a:t>
            </a:r>
            <a:endParaRPr sz="2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ac8ebfdd73_0_28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Métricas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28" name="Google Shape;528;gac8ebfdd73_0_2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9" name="Google Shape;529;gac8ebfdd73_0_28" title="2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19088" cy="3611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Introducción </a:t>
            </a:r>
            <a:r>
              <a:rPr lang="en" sz="2800"/>
              <a:t>Detección de objetos</a:t>
            </a:r>
            <a:endParaRPr sz="2800"/>
          </a:p>
        </p:txBody>
      </p:sp>
      <p:sp>
        <p:nvSpPr>
          <p:cNvPr id="62" name="Google Shape;62;p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502" y="1672323"/>
            <a:ext cx="3309625" cy="222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4652" y="1676613"/>
            <a:ext cx="3309625" cy="221505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5"/>
          <p:cNvSpPr txBox="1"/>
          <p:nvPr/>
        </p:nvSpPr>
        <p:spPr>
          <a:xfrm>
            <a:off x="1422740" y="4007225"/>
            <a:ext cx="2208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Object detection</a:t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66" name="Google Shape;66;p5"/>
          <p:cNvSpPr txBox="1"/>
          <p:nvPr/>
        </p:nvSpPr>
        <p:spPr>
          <a:xfrm>
            <a:off x="5160513" y="4007225"/>
            <a:ext cx="2757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rPr>
              <a:t>Instance segmentation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ac8ebfdd73_0_5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Análisis de resultados </a:t>
            </a:r>
            <a:r>
              <a:rPr lang="en" sz="2800"/>
              <a:t>Métricas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35" name="Google Shape;535;gac8ebfdd73_0_5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6" name="Google Shape;536;gac8ebfdd73_0_59"/>
          <p:cNvSpPr txBox="1"/>
          <p:nvPr/>
        </p:nvSpPr>
        <p:spPr>
          <a:xfrm>
            <a:off x="1226850" y="2738425"/>
            <a:ext cx="6690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TRACK R-CNN va mejor porque….</a:t>
            </a:r>
            <a:endParaRPr sz="18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</a:pPr>
            <a:r>
              <a:rPr lang="en"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Modifica capacidad de detección de Mask R-CNN</a:t>
            </a:r>
            <a:endParaRPr sz="18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</a:pPr>
            <a:r>
              <a:rPr lang="en"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Utiliza información del frame anterior y posterior para realizar predicciones sobre el actual</a:t>
            </a:r>
            <a:endParaRPr/>
          </a:p>
        </p:txBody>
      </p:sp>
      <p:graphicFrame>
        <p:nvGraphicFramePr>
          <p:cNvPr id="537" name="Google Shape;537;gac8ebfdd73_0_59"/>
          <p:cNvGraphicFramePr/>
          <p:nvPr/>
        </p:nvGraphicFramePr>
        <p:xfrm>
          <a:off x="952500" y="141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{B2C77A23-5FE1-4C96-BF97-0FD940B59A26}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MOTSP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MOTSA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sMOTSA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IoU + CSRT + CNN</a:t>
                      </a:r>
                      <a:endParaRPr b="1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81.7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68.0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52.1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TRACK R-CNN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87.2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87.8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76.2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9d9bb9353b_1_103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Conclusiones </a:t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43" name="Google Shape;543;g9d9bb9353b_1_10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4" name="Google Shape;544;g9d9bb9353b_1_103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45" name="Google Shape;545;g9d9bb9353b_1_103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46" name="Google Shape;546;g9d9bb9353b_1_103"/>
          <p:cNvSpPr txBox="1"/>
          <p:nvPr/>
        </p:nvSpPr>
        <p:spPr>
          <a:xfrm>
            <a:off x="2236375" y="1535775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47" name="Google Shape;547;g9d9bb9353b_1_103"/>
          <p:cNvSpPr txBox="1"/>
          <p:nvPr>
            <p:ph idx="1" type="body"/>
          </p:nvPr>
        </p:nvSpPr>
        <p:spPr>
          <a:xfrm>
            <a:off x="457200" y="1417875"/>
            <a:ext cx="8253900" cy="29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Reducción de un 50% de errores por IDS con Descriptores Aprendidos</a:t>
            </a:r>
            <a:endParaRPr/>
          </a:p>
          <a:p>
            <a: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Solapamiento + Predicción + Apariencia = Sistema más robusto</a:t>
            </a:r>
            <a:endParaRPr/>
          </a:p>
          <a:p>
            <a: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 sz="2000"/>
              <a:t>Track R-CNN obtiene mejores resultados pero no es online</a:t>
            </a:r>
            <a:endParaRPr/>
          </a:p>
          <a:p>
            <a:pPr indent="-228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 sz="2000"/>
              <a:t>Sistema capaz de realizar el Seguimiento y Segmentación de objetos en gran cantidad de situaciones que está penalizado por los FP y FN</a:t>
            </a:r>
            <a:endParaRPr sz="2000"/>
          </a:p>
          <a:p>
            <a:pPr indent="-228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e2272f5db_0_208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Modos de fallo y Líneas futuras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53" name="Google Shape;553;g9e2272f5db_0_20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4" name="Google Shape;554;g9e2272f5db_0_208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55" name="Google Shape;555;g9e2272f5db_0_208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56" name="Google Shape;556;g9e2272f5db_0_208"/>
          <p:cNvSpPr txBox="1"/>
          <p:nvPr>
            <p:ph idx="1" type="body"/>
          </p:nvPr>
        </p:nvSpPr>
        <p:spPr>
          <a:xfrm>
            <a:off x="476100" y="1851650"/>
            <a:ext cx="81918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Realizar el Seguimiento y Segmentación de otras clases de objetos</a:t>
            </a:r>
            <a:endParaRPr/>
          </a:p>
          <a:p>
            <a:pPr indent="0" lvl="0" marL="1143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Los IDS se han disminuido mucho, pero siguen siendo &gt; 0</a:t>
            </a:r>
            <a:endParaRPr/>
          </a:p>
          <a:p>
            <a:pPr indent="0" lvl="0" marL="1143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429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Reducir los FP y FN reentrenando Mask R-CNN</a:t>
            </a:r>
            <a:endParaRPr/>
          </a:p>
          <a:p>
            <a: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9e5b71a390_0_3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62" name="Google Shape;562;g9e5b71a390_0_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3" name="Google Shape;563;g9e5b71a390_0_3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64" name="Google Shape;564;g9e5b71a390_0_3"/>
          <p:cNvSpPr txBox="1"/>
          <p:nvPr/>
        </p:nvSpPr>
        <p:spPr>
          <a:xfrm>
            <a:off x="4082225" y="2883716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65" name="Google Shape;565;g9e5b71a390_0_3"/>
          <p:cNvSpPr txBox="1"/>
          <p:nvPr/>
        </p:nvSpPr>
        <p:spPr>
          <a:xfrm>
            <a:off x="1734023" y="1188554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66" name="Google Shape;566;g9e5b71a390_0_3"/>
          <p:cNvSpPr txBox="1"/>
          <p:nvPr/>
        </p:nvSpPr>
        <p:spPr>
          <a:xfrm>
            <a:off x="2247402" y="3126781"/>
            <a:ext cx="4330639" cy="9758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0" sz="4800" u="none" cap="none" strike="noStrike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67" name="Google Shape;567;g9e5b71a390_0_3"/>
          <p:cNvSpPr/>
          <p:nvPr/>
        </p:nvSpPr>
        <p:spPr>
          <a:xfrm>
            <a:off x="1257446" y="1365372"/>
            <a:ext cx="5258345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0" u="none" cap="none" strike="noStrik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¡GRACIAS!</a:t>
            </a:r>
            <a:endParaRPr b="1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9e5b71a390_0_3"/>
          <p:cNvSpPr/>
          <p:nvPr/>
        </p:nvSpPr>
        <p:spPr>
          <a:xfrm>
            <a:off x="1343613" y="2502463"/>
            <a:ext cx="6138219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Sistema disponible en </a:t>
            </a:r>
            <a:r>
              <a:rPr b="1" i="0" lang="en" sz="1800" cap="none" strike="noStrike">
                <a:solidFill>
                  <a:schemeClr val="accen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https://github.com/DanielCay/TFG</a:t>
            </a:r>
            <a:b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1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574" name="Google Shape;574;p6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5" name="Google Shape;575;p61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76" name="Google Shape;576;p61"/>
          <p:cNvSpPr txBox="1"/>
          <p:nvPr/>
        </p:nvSpPr>
        <p:spPr>
          <a:xfrm>
            <a:off x="4082225" y="2883716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77" name="Google Shape;577;p61"/>
          <p:cNvSpPr txBox="1"/>
          <p:nvPr/>
        </p:nvSpPr>
        <p:spPr>
          <a:xfrm>
            <a:off x="1734023" y="1188554"/>
            <a:ext cx="53574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578" name="Google Shape;578;p61"/>
          <p:cNvSpPr txBox="1"/>
          <p:nvPr/>
        </p:nvSpPr>
        <p:spPr>
          <a:xfrm>
            <a:off x="2406750" y="340333"/>
            <a:ext cx="4330500" cy="9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" sz="48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¿PREGUNTAS?</a:t>
            </a:r>
            <a:endParaRPr/>
          </a:p>
        </p:txBody>
      </p:sp>
      <p:sp>
        <p:nvSpPr>
          <p:cNvPr id="579" name="Google Shape;579;p61"/>
          <p:cNvSpPr/>
          <p:nvPr/>
        </p:nvSpPr>
        <p:spPr>
          <a:xfrm>
            <a:off x="1343613" y="2502463"/>
            <a:ext cx="184731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0" name="Google Shape;580;p61" title="3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19088" cy="3611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Introducción</a:t>
            </a:r>
            <a:r>
              <a:rPr lang="en" sz="2800"/>
              <a:t> </a:t>
            </a:r>
            <a:r>
              <a:rPr lang="en" sz="2400"/>
              <a:t>Seguimiento y Segmentación de objetos</a:t>
            </a:r>
            <a:endParaRPr sz="24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</p:txBody>
      </p:sp>
      <p:sp>
        <p:nvSpPr>
          <p:cNvPr id="72" name="Google Shape;72;p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4"/>
          <p:cNvSpPr txBox="1"/>
          <p:nvPr/>
        </p:nvSpPr>
        <p:spPr>
          <a:xfrm>
            <a:off x="712625" y="2532950"/>
            <a:ext cx="12135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74" name="Google Shape;74;p4" title="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18099" cy="3610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14abe2666_0_4"/>
          <p:cNvSpPr/>
          <p:nvPr/>
        </p:nvSpPr>
        <p:spPr>
          <a:xfrm>
            <a:off x="4625788" y="2429522"/>
            <a:ext cx="2743200" cy="4302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b14abe2666_0_4"/>
          <p:cNvSpPr/>
          <p:nvPr/>
        </p:nvSpPr>
        <p:spPr>
          <a:xfrm>
            <a:off x="2059321" y="2429522"/>
            <a:ext cx="2512800" cy="4302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b14abe2666_0_4"/>
          <p:cNvSpPr txBox="1"/>
          <p:nvPr>
            <p:ph type="title"/>
          </p:nvPr>
        </p:nvSpPr>
        <p:spPr>
          <a:xfrm>
            <a:off x="457200" y="667675"/>
            <a:ext cx="8602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Introducción</a:t>
            </a:r>
            <a:r>
              <a:rPr lang="en" sz="2800"/>
              <a:t> </a:t>
            </a:r>
            <a:r>
              <a:rPr lang="en" sz="2400"/>
              <a:t>CNN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3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82" name="Google Shape;82;gb14abe2666_0_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gb14abe2666_0_4"/>
          <p:cNvSpPr txBox="1"/>
          <p:nvPr/>
        </p:nvSpPr>
        <p:spPr>
          <a:xfrm>
            <a:off x="7550950" y="1331847"/>
            <a:ext cx="295200" cy="3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600" u="none" cap="none" strike="noStrik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?</a:t>
            </a:r>
            <a:endParaRPr b="0" i="0" sz="2600" u="none" cap="none" strike="noStrike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4" name="Google Shape;84;gb14abe2666_0_4"/>
          <p:cNvSpPr txBox="1"/>
          <p:nvPr/>
        </p:nvSpPr>
        <p:spPr>
          <a:xfrm>
            <a:off x="4082225" y="3831400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5" name="Google Shape;85;gb14abe2666_0_4"/>
          <p:cNvSpPr txBox="1"/>
          <p:nvPr/>
        </p:nvSpPr>
        <p:spPr>
          <a:xfrm>
            <a:off x="780375" y="1303600"/>
            <a:ext cx="27036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¿Qué es una CNN?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6" name="Google Shape;86;gb14abe2666_0_4"/>
          <p:cNvSpPr txBox="1"/>
          <p:nvPr/>
        </p:nvSpPr>
        <p:spPr>
          <a:xfrm>
            <a:off x="1976979" y="2259300"/>
            <a:ext cx="55632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RED NEURONAL CONVOLUCIONAL</a:t>
            </a:r>
            <a:endParaRPr b="0" i="0" sz="28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7" name="Google Shape;87;gb14abe2666_0_4"/>
          <p:cNvSpPr txBox="1"/>
          <p:nvPr/>
        </p:nvSpPr>
        <p:spPr>
          <a:xfrm>
            <a:off x="1341221" y="3440800"/>
            <a:ext cx="46389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Sistema capaz de realizar predicciones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8" name="Google Shape;88;gb14abe2666_0_4"/>
          <p:cNvSpPr txBox="1"/>
          <p:nvPr/>
        </p:nvSpPr>
        <p:spPr>
          <a:xfrm>
            <a:off x="1341221" y="3439925"/>
            <a:ext cx="46389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Muy útil para trabajar con imágenes</a:t>
            </a:r>
            <a:endParaRPr b="0" i="0" sz="2000" u="none" cap="none" strike="noStrike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9" name="Google Shape;89;gb14abe2666_0_4"/>
          <p:cNvSpPr txBox="1"/>
          <p:nvPr/>
        </p:nvSpPr>
        <p:spPr>
          <a:xfrm>
            <a:off x="691563" y="-891348"/>
            <a:ext cx="18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title"/>
          </p:nvPr>
        </p:nvSpPr>
        <p:spPr>
          <a:xfrm>
            <a:off x="457200" y="605600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Objetivos</a:t>
            </a:r>
            <a:endParaRPr b="1"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6"/>
          <p:cNvSpPr txBox="1"/>
          <p:nvPr/>
        </p:nvSpPr>
        <p:spPr>
          <a:xfrm>
            <a:off x="5649025" y="400352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700" y="3621450"/>
            <a:ext cx="1145400" cy="114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3800" y="3530299"/>
            <a:ext cx="1145400" cy="1327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61700" y="3488568"/>
            <a:ext cx="1145400" cy="141118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 txBox="1"/>
          <p:nvPr>
            <p:ph idx="1" type="body"/>
          </p:nvPr>
        </p:nvSpPr>
        <p:spPr>
          <a:xfrm>
            <a:off x="824400" y="1252450"/>
            <a:ext cx="7103100" cy="15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00050" lvl="0" marL="2286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Desarrollar un Sistema de Seguimiento y Segmentación de Múltiples Objetos con Descriptores Aprendidos  </a:t>
            </a:r>
            <a:endParaRPr sz="2000"/>
          </a:p>
          <a:p>
            <a:pPr indent="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    </a:t>
            </a:r>
            <a:endParaRPr/>
          </a:p>
          <a:p>
            <a:pPr indent="-400050" lvl="0" marL="2286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2000"/>
              <a:t>Evaluar su funcionamiento</a:t>
            </a:r>
            <a:endParaRPr/>
          </a:p>
        </p:txBody>
      </p:sp>
      <p:pic>
        <p:nvPicPr>
          <p:cNvPr id="101" name="Google Shape;101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5925" y="3072425"/>
            <a:ext cx="2897200" cy="21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75" y="1604075"/>
            <a:ext cx="5843348" cy="268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Estado del arte</a:t>
            </a:r>
            <a:r>
              <a:rPr lang="en" sz="3500"/>
              <a:t> </a:t>
            </a:r>
            <a:r>
              <a:rPr lang="en" sz="2800"/>
              <a:t>Mask R-CNN </a:t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08" name="Google Shape;108;p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9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0" name="Google Shape;110;p9"/>
          <p:cNvSpPr txBox="1"/>
          <p:nvPr/>
        </p:nvSpPr>
        <p:spPr>
          <a:xfrm>
            <a:off x="3926675" y="357902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1" name="Google Shape;111;p9"/>
          <p:cNvSpPr/>
          <p:nvPr/>
        </p:nvSpPr>
        <p:spPr>
          <a:xfrm>
            <a:off x="1079400" y="1914025"/>
            <a:ext cx="3000000" cy="2370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/>
          <p:cNvSpPr/>
          <p:nvPr/>
        </p:nvSpPr>
        <p:spPr>
          <a:xfrm>
            <a:off x="4079400" y="1914050"/>
            <a:ext cx="1128300" cy="2370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>
            <a:off x="4995600" y="1604075"/>
            <a:ext cx="2938500" cy="287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 txBox="1"/>
          <p:nvPr/>
        </p:nvSpPr>
        <p:spPr>
          <a:xfrm>
            <a:off x="589575" y="4423250"/>
            <a:ext cx="5217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[11]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Estado del arte</a:t>
            </a:r>
            <a:r>
              <a:rPr lang="en" sz="3500"/>
              <a:t> </a:t>
            </a:r>
            <a:r>
              <a:rPr lang="en" sz="2800"/>
              <a:t>Mask R-CNN </a:t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20" name="Google Shape;120;p1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0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22" name="Google Shape;122;p10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23" name="Google Shape;123;p10" title="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456" y="1335024"/>
            <a:ext cx="6419088" cy="3611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975" y="1447151"/>
            <a:ext cx="6966351" cy="311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1"/>
          <p:cNvSpPr txBox="1"/>
          <p:nvPr>
            <p:ph type="title"/>
          </p:nvPr>
        </p:nvSpPr>
        <p:spPr>
          <a:xfrm>
            <a:off x="457200" y="667675"/>
            <a:ext cx="8602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3500">
                <a:latin typeface="Raleway"/>
                <a:ea typeface="Raleway"/>
                <a:cs typeface="Raleway"/>
                <a:sym typeface="Raleway"/>
              </a:rPr>
              <a:t>Estado del arte</a:t>
            </a:r>
            <a:r>
              <a:rPr lang="en" sz="3500"/>
              <a:t> </a:t>
            </a:r>
            <a:r>
              <a:rPr lang="en" sz="2800"/>
              <a:t>Track R-CNN</a:t>
            </a:r>
            <a:r>
              <a:rPr lang="en" sz="3500"/>
              <a:t> 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500"/>
          </a:p>
        </p:txBody>
      </p:sp>
      <p:sp>
        <p:nvSpPr>
          <p:cNvPr id="130" name="Google Shape;130;p1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1"/>
          <p:cNvSpPr txBox="1"/>
          <p:nvPr/>
        </p:nvSpPr>
        <p:spPr>
          <a:xfrm>
            <a:off x="3483900" y="1646163"/>
            <a:ext cx="2176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32" name="Google Shape;132;p11"/>
          <p:cNvSpPr txBox="1"/>
          <p:nvPr/>
        </p:nvSpPr>
        <p:spPr>
          <a:xfrm>
            <a:off x="4082225" y="3585775"/>
            <a:ext cx="3000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33" name="Google Shape;133;p11"/>
          <p:cNvSpPr/>
          <p:nvPr/>
        </p:nvSpPr>
        <p:spPr>
          <a:xfrm>
            <a:off x="779975" y="1368400"/>
            <a:ext cx="4518000" cy="3020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"/>
          <p:cNvSpPr/>
          <p:nvPr/>
        </p:nvSpPr>
        <p:spPr>
          <a:xfrm>
            <a:off x="5209725" y="1721850"/>
            <a:ext cx="927300" cy="2509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"/>
          <p:cNvSpPr/>
          <p:nvPr/>
        </p:nvSpPr>
        <p:spPr>
          <a:xfrm>
            <a:off x="5916125" y="1368400"/>
            <a:ext cx="2127900" cy="3268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1"/>
          <p:cNvSpPr txBox="1"/>
          <p:nvPr/>
        </p:nvSpPr>
        <p:spPr>
          <a:xfrm>
            <a:off x="589575" y="4423250"/>
            <a:ext cx="5217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[26]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